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2" r:id="rId5"/>
  </p:sldMasterIdLst>
  <p:notesMasterIdLst>
    <p:notesMasterId r:id="rId60"/>
  </p:notesMasterIdLst>
  <p:sldIdLst>
    <p:sldId id="265" r:id="rId6"/>
    <p:sldId id="302" r:id="rId7"/>
    <p:sldId id="278" r:id="rId8"/>
    <p:sldId id="299" r:id="rId9"/>
    <p:sldId id="300" r:id="rId10"/>
    <p:sldId id="303" r:id="rId11"/>
    <p:sldId id="293" r:id="rId12"/>
    <p:sldId id="306" r:id="rId13"/>
    <p:sldId id="264" r:id="rId14"/>
    <p:sldId id="261" r:id="rId15"/>
    <p:sldId id="307" r:id="rId16"/>
    <p:sldId id="259" r:id="rId17"/>
    <p:sldId id="271" r:id="rId18"/>
    <p:sldId id="282" r:id="rId19"/>
    <p:sldId id="298" r:id="rId20"/>
    <p:sldId id="273" r:id="rId21"/>
    <p:sldId id="270" r:id="rId22"/>
    <p:sldId id="272" r:id="rId23"/>
    <p:sldId id="321" r:id="rId24"/>
    <p:sldId id="326" r:id="rId25"/>
    <p:sldId id="327" r:id="rId26"/>
    <p:sldId id="301" r:id="rId27"/>
    <p:sldId id="280" r:id="rId28"/>
    <p:sldId id="328" r:id="rId29"/>
    <p:sldId id="329" r:id="rId30"/>
    <p:sldId id="325" r:id="rId31"/>
    <p:sldId id="296" r:id="rId32"/>
    <p:sldId id="284" r:id="rId33"/>
    <p:sldId id="288" r:id="rId34"/>
    <p:sldId id="331" r:id="rId35"/>
    <p:sldId id="292" r:id="rId36"/>
    <p:sldId id="286" r:id="rId37"/>
    <p:sldId id="311" r:id="rId38"/>
    <p:sldId id="285" r:id="rId39"/>
    <p:sldId id="297" r:id="rId40"/>
    <p:sldId id="310" r:id="rId41"/>
    <p:sldId id="313" r:id="rId42"/>
    <p:sldId id="315" r:id="rId43"/>
    <p:sldId id="314" r:id="rId44"/>
    <p:sldId id="312" r:id="rId45"/>
    <p:sldId id="320" r:id="rId46"/>
    <p:sldId id="276" r:id="rId47"/>
    <p:sldId id="274" r:id="rId48"/>
    <p:sldId id="275" r:id="rId49"/>
    <p:sldId id="281" r:id="rId50"/>
    <p:sldId id="305" r:id="rId51"/>
    <p:sldId id="308" r:id="rId52"/>
    <p:sldId id="277" r:id="rId53"/>
    <p:sldId id="283" r:id="rId54"/>
    <p:sldId id="322" r:id="rId55"/>
    <p:sldId id="294" r:id="rId56"/>
    <p:sldId id="295" r:id="rId57"/>
    <p:sldId id="309" r:id="rId58"/>
    <p:sldId id="330"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2037"/>
    <a:srgbClr val="D22037"/>
    <a:srgbClr val="E7E7E7"/>
    <a:srgbClr val="E8E8E8"/>
    <a:srgbClr val="EAEAEA"/>
    <a:srgbClr val="FFCC66"/>
    <a:srgbClr val="FFCC99"/>
    <a:srgbClr val="FFFFCC"/>
    <a:srgbClr val="C21D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4" autoAdjust="0"/>
    <p:restoredTop sz="92743" autoAdjust="0"/>
  </p:normalViewPr>
  <p:slideViewPr>
    <p:cSldViewPr snapToGrid="0" snapToObjects="1">
      <p:cViewPr varScale="1">
        <p:scale>
          <a:sx n="161" d="100"/>
          <a:sy n="161" d="100"/>
        </p:scale>
        <p:origin x="360" y="20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1445"/>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A8E2A8-5585-4780-B266-19AC1A1924E8}" type="datetimeFigureOut">
              <a:rPr lang="en-US" smtClean="0"/>
              <a:t>2/21/24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669D6E-2055-4A82-B601-C5177B90E6F1}" type="slidenum">
              <a:rPr lang="en-US" smtClean="0"/>
              <a:t>‹#›</a:t>
            </a:fld>
            <a:endParaRPr lang="en-US"/>
          </a:p>
        </p:txBody>
      </p:sp>
    </p:spTree>
    <p:extLst>
      <p:ext uri="{BB962C8B-B14F-4D97-AF65-F5344CB8AC3E}">
        <p14:creationId xmlns:p14="http://schemas.microsoft.com/office/powerpoint/2010/main" val="3683469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669D6E-2055-4A82-B601-C5177B90E6F1}" type="slidenum">
              <a:rPr lang="en-US" smtClean="0"/>
              <a:t>10</a:t>
            </a:fld>
            <a:endParaRPr lang="en-US"/>
          </a:p>
        </p:txBody>
      </p:sp>
    </p:spTree>
    <p:extLst>
      <p:ext uri="{BB962C8B-B14F-4D97-AF65-F5344CB8AC3E}">
        <p14:creationId xmlns:p14="http://schemas.microsoft.com/office/powerpoint/2010/main" val="1578959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669D6E-2055-4A82-B601-C5177B90E6F1}" type="slidenum">
              <a:rPr lang="en-US" smtClean="0"/>
              <a:t>23</a:t>
            </a:fld>
            <a:endParaRPr lang="en-US"/>
          </a:p>
        </p:txBody>
      </p:sp>
    </p:spTree>
    <p:extLst>
      <p:ext uri="{BB962C8B-B14F-4D97-AF65-F5344CB8AC3E}">
        <p14:creationId xmlns:p14="http://schemas.microsoft.com/office/powerpoint/2010/main" val="938100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Outgassing related to material loss, weight change.</a:t>
            </a:r>
          </a:p>
        </p:txBody>
      </p:sp>
      <p:sp>
        <p:nvSpPr>
          <p:cNvPr id="4" name="Slide Number Placeholder 3"/>
          <p:cNvSpPr>
            <a:spLocks noGrp="1"/>
          </p:cNvSpPr>
          <p:nvPr>
            <p:ph type="sldNum" sz="quarter" idx="5"/>
          </p:nvPr>
        </p:nvSpPr>
        <p:spPr/>
        <p:txBody>
          <a:bodyPr/>
          <a:lstStyle/>
          <a:p>
            <a:fld id="{D1669D6E-2055-4A82-B601-C5177B90E6F1}" type="slidenum">
              <a:rPr lang="en-US" smtClean="0"/>
              <a:t>26</a:t>
            </a:fld>
            <a:endParaRPr lang="en-US"/>
          </a:p>
        </p:txBody>
      </p:sp>
    </p:spTree>
    <p:extLst>
      <p:ext uri="{BB962C8B-B14F-4D97-AF65-F5344CB8AC3E}">
        <p14:creationId xmlns:p14="http://schemas.microsoft.com/office/powerpoint/2010/main" val="1192047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Omitting the time dependence. </a:t>
            </a:r>
          </a:p>
          <a:p>
            <a:r>
              <a:rPr lang="en-US" dirty="0"/>
              <a:t>Laser, materials = adhesives, etc., housing=package wall, heat sink.</a:t>
            </a:r>
          </a:p>
        </p:txBody>
      </p:sp>
      <p:sp>
        <p:nvSpPr>
          <p:cNvPr id="4" name="Slide Number Placeholder 3"/>
          <p:cNvSpPr>
            <a:spLocks noGrp="1"/>
          </p:cNvSpPr>
          <p:nvPr>
            <p:ph type="sldNum" sz="quarter" idx="5"/>
          </p:nvPr>
        </p:nvSpPr>
        <p:spPr/>
        <p:txBody>
          <a:bodyPr/>
          <a:lstStyle/>
          <a:p>
            <a:fld id="{D1669D6E-2055-4A82-B601-C5177B90E6F1}" type="slidenum">
              <a:rPr lang="en-US" smtClean="0"/>
              <a:t>31</a:t>
            </a:fld>
            <a:endParaRPr lang="en-US"/>
          </a:p>
        </p:txBody>
      </p:sp>
    </p:spTree>
    <p:extLst>
      <p:ext uri="{BB962C8B-B14F-4D97-AF65-F5344CB8AC3E}">
        <p14:creationId xmlns:p14="http://schemas.microsoft.com/office/powerpoint/2010/main" val="403105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Heavily used.</a:t>
            </a:r>
          </a:p>
          <a:p>
            <a:r>
              <a:rPr lang="en-US" dirty="0"/>
              <a:t>RoHS higher melting temperature. </a:t>
            </a:r>
          </a:p>
        </p:txBody>
      </p:sp>
      <p:sp>
        <p:nvSpPr>
          <p:cNvPr id="4" name="Slide Number Placeholder 3"/>
          <p:cNvSpPr>
            <a:spLocks noGrp="1"/>
          </p:cNvSpPr>
          <p:nvPr>
            <p:ph type="sldNum" sz="quarter" idx="5"/>
          </p:nvPr>
        </p:nvSpPr>
        <p:spPr/>
        <p:txBody>
          <a:bodyPr/>
          <a:lstStyle/>
          <a:p>
            <a:fld id="{D1669D6E-2055-4A82-B601-C5177B90E6F1}" type="slidenum">
              <a:rPr lang="en-US" smtClean="0"/>
              <a:t>32</a:t>
            </a:fld>
            <a:endParaRPr lang="en-US"/>
          </a:p>
        </p:txBody>
      </p:sp>
    </p:spTree>
    <p:extLst>
      <p:ext uri="{BB962C8B-B14F-4D97-AF65-F5344CB8AC3E}">
        <p14:creationId xmlns:p14="http://schemas.microsoft.com/office/powerpoint/2010/main" val="6574171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1403" y="758328"/>
            <a:ext cx="8396462" cy="538609"/>
          </a:xfrm>
        </p:spPr>
        <p:txBody>
          <a:bodyPr anchor="b" anchorCtr="0">
            <a:spAutoFit/>
          </a:bodyPr>
          <a:lstStyle>
            <a:lvl1pPr algn="l">
              <a:defRPr sz="29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759058" y="2914650"/>
            <a:ext cx="2045776" cy="1181502"/>
          </a:xfrm>
        </p:spPr>
        <p:txBody>
          <a:bodyPr/>
          <a:lstStyle>
            <a:lvl1pPr marL="0" indent="0" algn="l">
              <a:buNone/>
              <a:defRPr>
                <a:solidFill>
                  <a:schemeClr val="tx1">
                    <a:tint val="75000"/>
                  </a:schemeClr>
                </a:solidFill>
                <a:latin typeface="Avenir Book"/>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5" name="Picture 4"/>
          <p:cNvPicPr>
            <a:picLocks noChangeAspect="1"/>
          </p:cNvPicPr>
          <p:nvPr userDrawn="1"/>
        </p:nvPicPr>
        <p:blipFill>
          <a:blip r:embed="rId2"/>
          <a:stretch>
            <a:fillRect/>
          </a:stretch>
        </p:blipFill>
        <p:spPr>
          <a:xfrm>
            <a:off x="0" y="4234264"/>
            <a:ext cx="9145731" cy="481931"/>
          </a:xfrm>
          <a:prstGeom prst="rect">
            <a:avLst/>
          </a:prstGeom>
        </p:spPr>
      </p:pic>
      <p:pic>
        <p:nvPicPr>
          <p:cNvPr id="8" name="Picture 7"/>
          <p:cNvPicPr/>
          <p:nvPr userDrawn="1"/>
        </p:nvPicPr>
        <p:blipFill>
          <a:blip r:embed="rId3">
            <a:extLst>
              <a:ext uri="{28A0092B-C50C-407E-A947-70E740481C1C}">
                <a14:useLocalDpi xmlns:a14="http://schemas.microsoft.com/office/drawing/2010/main" val="0"/>
              </a:ext>
            </a:extLst>
          </a:blip>
          <a:stretch>
            <a:fillRect/>
          </a:stretch>
        </p:blipFill>
        <p:spPr>
          <a:xfrm>
            <a:off x="157753" y="2609385"/>
            <a:ext cx="1358813" cy="1486767"/>
          </a:xfrm>
          <a:prstGeom prst="rect">
            <a:avLst/>
          </a:prstGeom>
        </p:spPr>
      </p:pic>
    </p:spTree>
    <p:extLst>
      <p:ext uri="{BB962C8B-B14F-4D97-AF65-F5344CB8AC3E}">
        <p14:creationId xmlns:p14="http://schemas.microsoft.com/office/powerpoint/2010/main" val="3741774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3316"/>
            <a:ext cx="8229600" cy="4260916"/>
          </a:xfrm>
        </p:spPr>
        <p:txBody>
          <a:bodyPr/>
          <a:lstStyle>
            <a:lvl1pPr>
              <a:spcBef>
                <a:spcPts val="800"/>
              </a:spcBef>
              <a:defRPr sz="1600"/>
            </a:lvl1pPr>
            <a:lvl2pPr>
              <a:spcBef>
                <a:spcPts val="600"/>
              </a:spcBef>
              <a:defRPr sz="1400"/>
            </a:lvl2pPr>
            <a:lvl3pPr>
              <a:spcBef>
                <a:spcPts val="300"/>
              </a:spcBef>
              <a:defRPr sz="1200"/>
            </a:lvl3pPr>
            <a:lvl4pPr>
              <a:spcBef>
                <a:spcPts val="300"/>
              </a:spcBef>
              <a:defRPr sz="1200"/>
            </a:lvl4pPr>
            <a:lvl5pPr>
              <a:spcBef>
                <a:spcPts val="3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457200" y="-2303"/>
            <a:ext cx="8229600" cy="461665"/>
          </a:xfrm>
        </p:spPr>
        <p:txBody>
          <a:bodyPr anchor="t" anchorCtr="0">
            <a:spAutoFit/>
          </a:bodyPr>
          <a:lstStyle>
            <a:lvl1pPr>
              <a:defRPr sz="2400">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8" name="Picture 7" descr="Thorlabs1797Red.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07575" y="4980778"/>
            <a:ext cx="791975" cy="124231"/>
          </a:xfrm>
          <a:prstGeom prst="rect">
            <a:avLst/>
          </a:prstGeom>
        </p:spPr>
      </p:pic>
      <p:sp>
        <p:nvSpPr>
          <p:cNvPr id="9" name="TextBox 8"/>
          <p:cNvSpPr txBox="1"/>
          <p:nvPr userDrawn="1"/>
        </p:nvSpPr>
        <p:spPr>
          <a:xfrm>
            <a:off x="7258050" y="4941521"/>
            <a:ext cx="1111250" cy="215444"/>
          </a:xfrm>
          <a:prstGeom prst="rect">
            <a:avLst/>
          </a:prstGeom>
          <a:noFill/>
        </p:spPr>
        <p:txBody>
          <a:bodyPr wrap="square" rtlCol="0">
            <a:spAutoFit/>
          </a:bodyPr>
          <a:lstStyle/>
          <a:p>
            <a:pPr algn="r"/>
            <a:r>
              <a:rPr lang="en-US" sz="800" dirty="0">
                <a:solidFill>
                  <a:schemeClr val="bg1">
                    <a:lumMod val="50000"/>
                  </a:schemeClr>
                </a:solidFill>
                <a:latin typeface="Avenir Book"/>
              </a:rPr>
              <a:t>Page </a:t>
            </a:r>
            <a:fld id="{F251752C-E84D-4491-A986-04FE77C95692}" type="slidenum">
              <a:rPr lang="en-US" sz="800" smtClean="0">
                <a:solidFill>
                  <a:schemeClr val="bg1">
                    <a:lumMod val="50000"/>
                  </a:schemeClr>
                </a:solidFill>
                <a:latin typeface="Avenir Book"/>
              </a:rPr>
              <a:pPr algn="r"/>
              <a:t>‹#›</a:t>
            </a:fld>
            <a:r>
              <a:rPr lang="en-US" sz="800" dirty="0">
                <a:solidFill>
                  <a:schemeClr val="bg1">
                    <a:lumMod val="50000"/>
                  </a:schemeClr>
                </a:solidFill>
                <a:latin typeface="Avenir Book"/>
              </a:rPr>
              <a:t> </a:t>
            </a:r>
            <a:r>
              <a:rPr lang="en-US" sz="800" dirty="0">
                <a:solidFill>
                  <a:schemeClr val="bg1">
                    <a:lumMod val="50000"/>
                  </a:schemeClr>
                </a:solidFill>
                <a:latin typeface="Avenir Book"/>
                <a:cs typeface="Times New Roman" panose="02020603050405020304" pitchFamily="18" charset="0"/>
              </a:rPr>
              <a:t>−</a:t>
            </a:r>
            <a:endParaRPr lang="en-US" sz="800" dirty="0">
              <a:solidFill>
                <a:schemeClr val="bg1">
                  <a:lumMod val="50000"/>
                </a:schemeClr>
              </a:solidFill>
              <a:latin typeface="Avenir Book"/>
            </a:endParaRPr>
          </a:p>
        </p:txBody>
      </p:sp>
      <p:sp>
        <p:nvSpPr>
          <p:cNvPr id="10" name="Rectangle 9"/>
          <p:cNvSpPr/>
          <p:nvPr userDrawn="1"/>
        </p:nvSpPr>
        <p:spPr>
          <a:xfrm>
            <a:off x="0" y="472924"/>
            <a:ext cx="9144000" cy="45719"/>
          </a:xfrm>
          <a:prstGeom prst="rect">
            <a:avLst/>
          </a:prstGeom>
          <a:gradFill>
            <a:gsLst>
              <a:gs pos="0">
                <a:schemeClr val="bg1">
                  <a:lumMod val="50000"/>
                </a:schemeClr>
              </a:gs>
              <a:gs pos="35000">
                <a:schemeClr val="bg1">
                  <a:lumMod val="65000"/>
                </a:schemeClr>
              </a:gs>
              <a:gs pos="100000">
                <a:schemeClr val="dk1">
                  <a:tint val="15000"/>
                  <a:satMod val="350000"/>
                </a:schemeClr>
              </a:gs>
            </a:gsLst>
          </a:gradFill>
          <a:ln>
            <a:noFill/>
          </a:ln>
          <a:effectLst/>
        </p:spPr>
        <p:style>
          <a:lnRef idx="1">
            <a:schemeClr val="dk1"/>
          </a:lnRef>
          <a:fillRef idx="2">
            <a:schemeClr val="dk1"/>
          </a:fillRef>
          <a:effectRef idx="1">
            <a:schemeClr val="dk1"/>
          </a:effectRef>
          <a:fontRef idx="minor">
            <a:schemeClr val="dk1"/>
          </a:fontRef>
        </p:style>
        <p:txBody>
          <a:bodyPr wrap="none" rtlCol="0" anchor="ctr"/>
          <a:lstStyle/>
          <a:p>
            <a:pPr algn="ctr"/>
            <a:endParaRPr lang="en-US" dirty="0">
              <a:effectLst/>
            </a:endParaRPr>
          </a:p>
        </p:txBody>
      </p:sp>
    </p:spTree>
    <p:extLst>
      <p:ext uri="{BB962C8B-B14F-4D97-AF65-F5344CB8AC3E}">
        <p14:creationId xmlns:p14="http://schemas.microsoft.com/office/powerpoint/2010/main" val="386116062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6237"/>
            <a:ext cx="8229600" cy="5847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99175384"/>
      </p:ext>
    </p:extLst>
  </p:cSld>
  <p:clrMap bg1="lt1" tx1="dk1" bg2="lt2" tx2="dk2" accent1="accent1" accent2="accent2" accent3="accent3" accent4="accent4" accent5="accent5" accent6="accent6" hlink="hlink" folHlink="folHlink"/>
  <p:sldLayoutIdLst>
    <p:sldLayoutId id="2147483793" r:id="rId1"/>
    <p:sldLayoutId id="2147483794" r:id="rId2"/>
  </p:sldLayoutIdLst>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txStyles>
    <p:titleStyle>
      <a:lvl1pPr algn="l" defTabSz="457200" rtl="0" eaLnBrk="1" latinLnBrk="0" hangingPunct="1">
        <a:spcBef>
          <a:spcPct val="0"/>
        </a:spcBef>
        <a:buNone/>
        <a:defRPr sz="3200" b="1" kern="1200">
          <a:solidFill>
            <a:srgbClr val="D42037"/>
          </a:solidFill>
          <a:latin typeface="+mj-lt"/>
          <a:ea typeface="+mj-ea"/>
          <a:cs typeface="+mj-cs"/>
        </a:defRPr>
      </a:lvl1pPr>
    </p:titleStyle>
    <p:bodyStyle>
      <a:lvl1pPr marL="342900" indent="-342900" algn="l" defTabSz="457200" rtl="0" eaLnBrk="1" latinLnBrk="0" hangingPunct="1">
        <a:spcBef>
          <a:spcPts val="1200"/>
        </a:spcBef>
        <a:buClr>
          <a:srgbClr val="D42037"/>
        </a:buClr>
        <a:buSzPct val="75000"/>
        <a:buFont typeface="Wingdings" panose="05000000000000000000" pitchFamily="2" charset="2"/>
        <a:buChar char="u"/>
        <a:defRPr sz="2000" kern="1200">
          <a:solidFill>
            <a:schemeClr val="tx1"/>
          </a:solidFill>
          <a:latin typeface="+mn-lt"/>
          <a:ea typeface="+mn-ea"/>
          <a:cs typeface="+mn-cs"/>
        </a:defRPr>
      </a:lvl1pPr>
      <a:lvl2pPr marL="625475" indent="-279400" algn="l" defTabSz="457200" rtl="0" eaLnBrk="1" latinLnBrk="0" hangingPunct="1">
        <a:spcBef>
          <a:spcPts val="1200"/>
        </a:spcBef>
        <a:buClr>
          <a:srgbClr val="D42037"/>
        </a:buClr>
        <a:buFont typeface="Arial"/>
        <a:buChar char="–"/>
        <a:defRPr sz="1800" kern="1200">
          <a:solidFill>
            <a:schemeClr val="tx1"/>
          </a:solidFill>
          <a:latin typeface="+mn-lt"/>
          <a:ea typeface="+mn-ea"/>
          <a:cs typeface="+mn-cs"/>
        </a:defRPr>
      </a:lvl2pPr>
      <a:lvl3pPr marL="914400" indent="-288925" algn="l" defTabSz="457200" rtl="0" eaLnBrk="1" latinLnBrk="0" hangingPunct="1">
        <a:spcBef>
          <a:spcPts val="1200"/>
        </a:spcBef>
        <a:buClr>
          <a:srgbClr val="D42037"/>
        </a:buClr>
        <a:buFont typeface="Arial"/>
        <a:buChar char="•"/>
        <a:defRPr sz="1600" kern="1200">
          <a:solidFill>
            <a:schemeClr val="tx1"/>
          </a:solidFill>
          <a:latin typeface="+mn-lt"/>
          <a:ea typeface="+mn-ea"/>
          <a:cs typeface="+mn-cs"/>
        </a:defRPr>
      </a:lvl3pPr>
      <a:lvl4pPr marL="1600200" indent="-228600" algn="l" defTabSz="457200" rtl="0" eaLnBrk="1" latinLnBrk="0" hangingPunct="1">
        <a:spcBef>
          <a:spcPts val="1200"/>
        </a:spcBef>
        <a:buClr>
          <a:srgbClr val="D42037"/>
        </a:buClr>
        <a:buFont typeface="Arial"/>
        <a:buChar char="–"/>
        <a:defRPr sz="1600" kern="1200">
          <a:solidFill>
            <a:schemeClr val="tx1"/>
          </a:solidFill>
          <a:latin typeface="+mn-lt"/>
          <a:ea typeface="+mn-ea"/>
          <a:cs typeface="+mn-cs"/>
        </a:defRPr>
      </a:lvl4pPr>
      <a:lvl5pPr marL="2057400" indent="-228600" algn="l" defTabSz="457200" rtl="0" eaLnBrk="1" latinLnBrk="0" hangingPunct="1">
        <a:spcBef>
          <a:spcPts val="1200"/>
        </a:spcBef>
        <a:buClr>
          <a:srgbClr val="D42037"/>
        </a:buClr>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matweb.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tiaonline.org/"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achineshop.engineering.ucsb.ed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13.xml"/><Relationship Id="rId7" Type="http://schemas.openxmlformats.org/officeDocument/2006/relationships/slide" Target="slide42.xml"/><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slide" Target="slide43.xml"/><Relationship Id="rId5" Type="http://schemas.openxmlformats.org/officeDocument/2006/relationships/slide" Target="slide16.xml"/><Relationship Id="rId4" Type="http://schemas.openxmlformats.org/officeDocument/2006/relationships/slide" Target="slide18.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UCSB Packaging Workshop</a:t>
            </a:r>
          </a:p>
        </p:txBody>
      </p:sp>
      <p:sp>
        <p:nvSpPr>
          <p:cNvPr id="3" name="Subtitle 2"/>
          <p:cNvSpPr>
            <a:spLocks noGrp="1"/>
          </p:cNvSpPr>
          <p:nvPr>
            <p:ph type="subTitle" idx="1"/>
          </p:nvPr>
        </p:nvSpPr>
        <p:spPr>
          <a:xfrm>
            <a:off x="1759057" y="2914650"/>
            <a:ext cx="3862809" cy="1181502"/>
          </a:xfrm>
        </p:spPr>
        <p:txBody>
          <a:bodyPr/>
          <a:lstStyle/>
          <a:p>
            <a:r>
              <a:rPr lang="en-US" dirty="0"/>
              <a:t>Phil Skochinski</a:t>
            </a:r>
          </a:p>
          <a:p>
            <a:r>
              <a:rPr lang="en-US" dirty="0"/>
              <a:t>26 January 2024</a:t>
            </a:r>
          </a:p>
        </p:txBody>
      </p:sp>
    </p:spTree>
    <p:extLst>
      <p:ext uri="{BB962C8B-B14F-4D97-AF65-F5344CB8AC3E}">
        <p14:creationId xmlns:p14="http://schemas.microsoft.com/office/powerpoint/2010/main" val="57353957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BE0877-FE1F-088D-B655-13716775AD02}"/>
              </a:ext>
            </a:extLst>
          </p:cNvPr>
          <p:cNvSpPr>
            <a:spLocks noGrp="1"/>
          </p:cNvSpPr>
          <p:nvPr>
            <p:ph idx="1"/>
          </p:nvPr>
        </p:nvSpPr>
        <p:spPr>
          <a:xfrm>
            <a:off x="457200" y="603250"/>
            <a:ext cx="8229600" cy="4260850"/>
          </a:xfrm>
        </p:spPr>
        <p:txBody>
          <a:bodyPr/>
          <a:lstStyle/>
          <a:p>
            <a:r>
              <a:rPr lang="en-US" dirty="0"/>
              <a:t>Keep packaging simple</a:t>
            </a:r>
          </a:p>
          <a:p>
            <a:pPr lvl="1"/>
            <a:r>
              <a:rPr lang="en-US" dirty="0"/>
              <a:t>Keeps assembly processes easier.</a:t>
            </a:r>
          </a:p>
          <a:p>
            <a:pPr lvl="1"/>
            <a:r>
              <a:rPr lang="en-US" dirty="0"/>
              <a:t>Rework is simplified.</a:t>
            </a:r>
          </a:p>
          <a:p>
            <a:pPr lvl="1"/>
            <a:r>
              <a:rPr lang="en-US" dirty="0"/>
              <a:t>Work Instructions (i.e. how to tell others what to do) are easier.</a:t>
            </a:r>
          </a:p>
          <a:p>
            <a:r>
              <a:rPr lang="en-US" dirty="0"/>
              <a:t>People will always make mistakes</a:t>
            </a:r>
          </a:p>
          <a:p>
            <a:pPr lvl="1"/>
            <a:r>
              <a:rPr lang="en-US" dirty="0"/>
              <a:t>Plan on ways to prevent installing/orienting parts the wrong way.</a:t>
            </a:r>
          </a:p>
          <a:p>
            <a:pPr lvl="1"/>
            <a:r>
              <a:rPr lang="en-US" dirty="0"/>
              <a:t>People will forget the work instructions.</a:t>
            </a:r>
          </a:p>
          <a:p>
            <a:r>
              <a:rPr lang="en-US" dirty="0"/>
              <a:t>Symmetry/Uniqueness</a:t>
            </a:r>
          </a:p>
          <a:p>
            <a:pPr lvl="1"/>
            <a:r>
              <a:rPr lang="en-US" dirty="0"/>
              <a:t>Use symmetry. </a:t>
            </a:r>
          </a:p>
          <a:p>
            <a:pPr lvl="1"/>
            <a:r>
              <a:rPr lang="en-US" dirty="0"/>
              <a:t>Uniqueness: make sure a part cannot be installed incorrectly.</a:t>
            </a:r>
          </a:p>
          <a:p>
            <a:r>
              <a:rPr lang="en-US" dirty="0"/>
              <a:t>Keep epoxy thickness to a minimum.</a:t>
            </a:r>
          </a:p>
          <a:p>
            <a:pPr lvl="1"/>
            <a:r>
              <a:rPr lang="en-US" dirty="0"/>
              <a:t>UV curable. Parts can have shadows.</a:t>
            </a:r>
          </a:p>
          <a:p>
            <a:r>
              <a:rPr lang="en-US" dirty="0"/>
              <a:t>Positioning</a:t>
            </a:r>
          </a:p>
          <a:p>
            <a:pPr lvl="1"/>
            <a:r>
              <a:rPr lang="en-US" dirty="0"/>
              <a:t>Use tooling, sub-mounts, features to help position parts.</a:t>
            </a:r>
          </a:p>
          <a:p>
            <a:endParaRPr lang="en-US" dirty="0"/>
          </a:p>
        </p:txBody>
      </p:sp>
      <p:sp>
        <p:nvSpPr>
          <p:cNvPr id="2" name="Title 1">
            <a:extLst>
              <a:ext uri="{FF2B5EF4-FFF2-40B4-BE49-F238E27FC236}">
                <a16:creationId xmlns:a16="http://schemas.microsoft.com/office/drawing/2014/main" id="{FB55BD66-CD7B-3FED-C9C1-C1794C592F20}"/>
              </a:ext>
            </a:extLst>
          </p:cNvPr>
          <p:cNvSpPr>
            <a:spLocks noGrp="1"/>
          </p:cNvSpPr>
          <p:nvPr>
            <p:ph type="title"/>
          </p:nvPr>
        </p:nvSpPr>
        <p:spPr>
          <a:xfrm>
            <a:off x="457200" y="-2303"/>
            <a:ext cx="8229600" cy="461665"/>
          </a:xfrm>
        </p:spPr>
        <p:txBody>
          <a:bodyPr/>
          <a:lstStyle/>
          <a:p>
            <a:r>
              <a:rPr lang="en-US" dirty="0"/>
              <a:t>Guidelines</a:t>
            </a:r>
          </a:p>
        </p:txBody>
      </p:sp>
      <p:sp>
        <p:nvSpPr>
          <p:cNvPr id="4" name="Slide Number Placeholder 3">
            <a:extLst>
              <a:ext uri="{FF2B5EF4-FFF2-40B4-BE49-F238E27FC236}">
                <a16:creationId xmlns:a16="http://schemas.microsoft.com/office/drawing/2014/main" id="{09B04E3C-92CF-C06F-CD5D-8984A2EA8B15}"/>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10</a:t>
            </a:fld>
            <a:endParaRPr lang="en-US"/>
          </a:p>
        </p:txBody>
      </p:sp>
    </p:spTree>
    <p:extLst>
      <p:ext uri="{BB962C8B-B14F-4D97-AF65-F5344CB8AC3E}">
        <p14:creationId xmlns:p14="http://schemas.microsoft.com/office/powerpoint/2010/main" val="112361624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FBAB7-4EA5-F81B-2198-51398010A2E1}"/>
              </a:ext>
            </a:extLst>
          </p:cNvPr>
          <p:cNvSpPr>
            <a:spLocks noGrp="1"/>
          </p:cNvSpPr>
          <p:nvPr>
            <p:ph idx="1"/>
          </p:nvPr>
        </p:nvSpPr>
        <p:spPr/>
        <p:txBody>
          <a:bodyPr/>
          <a:lstStyle/>
          <a:p>
            <a:r>
              <a:rPr lang="en-US" dirty="0"/>
              <a:t>List what is needed.</a:t>
            </a:r>
          </a:p>
        </p:txBody>
      </p:sp>
      <p:sp>
        <p:nvSpPr>
          <p:cNvPr id="3" name="Title 2">
            <a:extLst>
              <a:ext uri="{FF2B5EF4-FFF2-40B4-BE49-F238E27FC236}">
                <a16:creationId xmlns:a16="http://schemas.microsoft.com/office/drawing/2014/main" id="{44522660-1375-7299-8B36-05BA4C9E15D5}"/>
              </a:ext>
            </a:extLst>
          </p:cNvPr>
          <p:cNvSpPr>
            <a:spLocks noGrp="1"/>
          </p:cNvSpPr>
          <p:nvPr>
            <p:ph type="title"/>
          </p:nvPr>
        </p:nvSpPr>
        <p:spPr/>
        <p:txBody>
          <a:bodyPr/>
          <a:lstStyle/>
          <a:p>
            <a:r>
              <a:rPr lang="en-US" dirty="0"/>
              <a:t>General Thoughts</a:t>
            </a:r>
          </a:p>
        </p:txBody>
      </p:sp>
    </p:spTree>
    <p:extLst>
      <p:ext uri="{BB962C8B-B14F-4D97-AF65-F5344CB8AC3E}">
        <p14:creationId xmlns:p14="http://schemas.microsoft.com/office/powerpoint/2010/main" val="947678560"/>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6FA49D-C582-4D86-7A2D-34541EC6D269}"/>
              </a:ext>
            </a:extLst>
          </p:cNvPr>
          <p:cNvSpPr>
            <a:spLocks noGrp="1"/>
          </p:cNvSpPr>
          <p:nvPr>
            <p:ph idx="1"/>
          </p:nvPr>
        </p:nvSpPr>
        <p:spPr/>
        <p:txBody>
          <a:bodyPr>
            <a:normAutofit lnSpcReduction="10000"/>
          </a:bodyPr>
          <a:lstStyle/>
          <a:p>
            <a:r>
              <a:rPr lang="en-US" dirty="0"/>
              <a:t>Define your Requirements</a:t>
            </a:r>
          </a:p>
          <a:p>
            <a:pPr lvl="1"/>
            <a:r>
              <a:rPr lang="en-US" dirty="0"/>
              <a:t>This will help you decide what to do.</a:t>
            </a:r>
          </a:p>
          <a:p>
            <a:pPr lvl="1"/>
            <a:r>
              <a:rPr lang="en-US" dirty="0"/>
              <a:t>This can include processes and process sequences.</a:t>
            </a:r>
          </a:p>
          <a:p>
            <a:r>
              <a:rPr lang="en-US" dirty="0"/>
              <a:t>How to Assemble the components.</a:t>
            </a:r>
          </a:p>
          <a:p>
            <a:pPr lvl="1"/>
            <a:r>
              <a:rPr lang="en-US" dirty="0"/>
              <a:t>Automatic</a:t>
            </a:r>
          </a:p>
          <a:p>
            <a:pPr lvl="1"/>
            <a:r>
              <a:rPr lang="en-US" dirty="0"/>
              <a:t>Manual</a:t>
            </a:r>
          </a:p>
          <a:p>
            <a:r>
              <a:rPr lang="en-US" dirty="0"/>
              <a:t>Device Performance Requirements</a:t>
            </a:r>
          </a:p>
          <a:p>
            <a:pPr lvl="1"/>
            <a:r>
              <a:rPr lang="en-US" dirty="0"/>
              <a:t>Housing.</a:t>
            </a:r>
          </a:p>
          <a:p>
            <a:pPr lvl="2"/>
            <a:r>
              <a:rPr lang="en-US" dirty="0"/>
              <a:t>Size</a:t>
            </a:r>
          </a:p>
          <a:p>
            <a:pPr lvl="2"/>
            <a:r>
              <a:rPr lang="en-US" dirty="0"/>
              <a:t>Thermal</a:t>
            </a:r>
          </a:p>
          <a:p>
            <a:pPr lvl="2"/>
            <a:r>
              <a:rPr lang="en-US" dirty="0"/>
              <a:t>Electrical</a:t>
            </a:r>
          </a:p>
          <a:p>
            <a:pPr lvl="2"/>
            <a:r>
              <a:rPr lang="en-US" dirty="0"/>
              <a:t>Optical</a:t>
            </a:r>
          </a:p>
          <a:p>
            <a:pPr lvl="1"/>
            <a:r>
              <a:rPr lang="en-US" dirty="0"/>
              <a:t>Tooling</a:t>
            </a:r>
          </a:p>
          <a:p>
            <a:pPr lvl="2"/>
            <a:r>
              <a:rPr lang="en-US" dirty="0"/>
              <a:t>What custom/COTS tools are needed</a:t>
            </a:r>
          </a:p>
          <a:p>
            <a:pPr lvl="1"/>
            <a:r>
              <a:rPr lang="en-US" dirty="0"/>
              <a:t>Processes</a:t>
            </a:r>
          </a:p>
          <a:p>
            <a:pPr lvl="2"/>
            <a:r>
              <a:rPr lang="en-US" dirty="0"/>
              <a:t>What processes will we need to develop</a:t>
            </a:r>
          </a:p>
          <a:p>
            <a:pPr lvl="1"/>
            <a:endParaRPr lang="en-US" dirty="0"/>
          </a:p>
          <a:p>
            <a:endParaRPr lang="en-US" dirty="0"/>
          </a:p>
        </p:txBody>
      </p:sp>
      <p:sp>
        <p:nvSpPr>
          <p:cNvPr id="2" name="Title 1">
            <a:extLst>
              <a:ext uri="{FF2B5EF4-FFF2-40B4-BE49-F238E27FC236}">
                <a16:creationId xmlns:a16="http://schemas.microsoft.com/office/drawing/2014/main" id="{A6C57E48-1E20-5AA2-4502-E25EF9640ED7}"/>
              </a:ext>
            </a:extLst>
          </p:cNvPr>
          <p:cNvSpPr>
            <a:spLocks noGrp="1"/>
          </p:cNvSpPr>
          <p:nvPr>
            <p:ph type="title"/>
          </p:nvPr>
        </p:nvSpPr>
        <p:spPr/>
        <p:txBody>
          <a:bodyPr/>
          <a:lstStyle/>
          <a:p>
            <a:r>
              <a:rPr lang="en-US" dirty="0"/>
              <a:t>General Thoughts – Parallel Considerations</a:t>
            </a:r>
          </a:p>
        </p:txBody>
      </p:sp>
      <p:sp>
        <p:nvSpPr>
          <p:cNvPr id="4" name="Slide Number Placeholder 3">
            <a:extLst>
              <a:ext uri="{FF2B5EF4-FFF2-40B4-BE49-F238E27FC236}">
                <a16:creationId xmlns:a16="http://schemas.microsoft.com/office/drawing/2014/main" id="{4D29C423-15C4-131A-4574-FD8B05534431}"/>
              </a:ext>
            </a:extLst>
          </p:cNvPr>
          <p:cNvSpPr>
            <a:spLocks noGrp="1"/>
          </p:cNvSpPr>
          <p:nvPr>
            <p:ph type="sldNum" sz="quarter" idx="12"/>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12</a:t>
            </a:fld>
            <a:endParaRPr lang="en-US"/>
          </a:p>
        </p:txBody>
      </p:sp>
    </p:spTree>
    <p:extLst>
      <p:ext uri="{BB962C8B-B14F-4D97-AF65-F5344CB8AC3E}">
        <p14:creationId xmlns:p14="http://schemas.microsoft.com/office/powerpoint/2010/main" val="270954201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98DD1B-62FE-39FE-A958-D333C1A61E91}"/>
              </a:ext>
            </a:extLst>
          </p:cNvPr>
          <p:cNvSpPr>
            <a:spLocks noGrp="1"/>
          </p:cNvSpPr>
          <p:nvPr>
            <p:ph idx="1"/>
          </p:nvPr>
        </p:nvSpPr>
        <p:spPr/>
        <p:txBody>
          <a:bodyPr>
            <a:normAutofit fontScale="92500" lnSpcReduction="20000"/>
          </a:bodyPr>
          <a:lstStyle/>
          <a:p>
            <a:r>
              <a:rPr lang="en-US" dirty="0"/>
              <a:t>Prototype package shape </a:t>
            </a:r>
          </a:p>
          <a:p>
            <a:pPr lvl="1"/>
            <a:r>
              <a:rPr lang="en-US" dirty="0"/>
              <a:t>‘L’-bracket</a:t>
            </a:r>
          </a:p>
          <a:p>
            <a:pPr lvl="1"/>
            <a:r>
              <a:rPr lang="en-US" dirty="0"/>
              <a:t>Simple box</a:t>
            </a:r>
          </a:p>
          <a:p>
            <a:r>
              <a:rPr lang="en-US" dirty="0"/>
              <a:t>What size package</a:t>
            </a:r>
          </a:p>
          <a:p>
            <a:pPr lvl="1"/>
            <a:r>
              <a:rPr lang="en-US" dirty="0"/>
              <a:t>Competition</a:t>
            </a:r>
          </a:p>
          <a:p>
            <a:r>
              <a:rPr lang="en-US" dirty="0"/>
              <a:t>Package material</a:t>
            </a:r>
          </a:p>
          <a:p>
            <a:pPr lvl="1"/>
            <a:r>
              <a:rPr lang="en-US" dirty="0"/>
              <a:t>Gold-plated metal (typically Aluminum, steel)</a:t>
            </a:r>
          </a:p>
          <a:p>
            <a:pPr lvl="2"/>
            <a:r>
              <a:rPr lang="en-US" dirty="0"/>
              <a:t>*very* common</a:t>
            </a:r>
          </a:p>
          <a:p>
            <a:pPr lvl="2"/>
            <a:r>
              <a:rPr lang="en-US" dirty="0"/>
              <a:t>Many suppliers</a:t>
            </a:r>
          </a:p>
          <a:p>
            <a:pPr lvl="1"/>
            <a:r>
              <a:rPr lang="en-US" dirty="0"/>
              <a:t>3D printed/sintered may be good for prototype	</a:t>
            </a:r>
          </a:p>
          <a:p>
            <a:r>
              <a:rPr lang="en-US" dirty="0"/>
              <a:t>Electrical</a:t>
            </a:r>
          </a:p>
          <a:p>
            <a:pPr lvl="1"/>
            <a:r>
              <a:rPr lang="en-US" dirty="0"/>
              <a:t>Power requirements</a:t>
            </a:r>
          </a:p>
          <a:p>
            <a:pPr lvl="1"/>
            <a:r>
              <a:rPr lang="en-US" dirty="0"/>
              <a:t>Electrical Feeds</a:t>
            </a:r>
          </a:p>
          <a:p>
            <a:r>
              <a:rPr lang="en-US" dirty="0"/>
              <a:t>Optical</a:t>
            </a:r>
          </a:p>
          <a:p>
            <a:r>
              <a:rPr lang="en-US" dirty="0"/>
              <a:t>Thermal</a:t>
            </a:r>
          </a:p>
          <a:p>
            <a:r>
              <a:rPr lang="en-US" dirty="0"/>
              <a:t>Visual</a:t>
            </a:r>
          </a:p>
          <a:p>
            <a:pPr lvl="1"/>
            <a:r>
              <a:rPr lang="en-US" dirty="0"/>
              <a:t>Look at each part in detail.</a:t>
            </a:r>
          </a:p>
        </p:txBody>
      </p:sp>
      <p:sp>
        <p:nvSpPr>
          <p:cNvPr id="2" name="Title 1">
            <a:extLst>
              <a:ext uri="{FF2B5EF4-FFF2-40B4-BE49-F238E27FC236}">
                <a16:creationId xmlns:a16="http://schemas.microsoft.com/office/drawing/2014/main" id="{4B4682B2-E62F-0AA9-C923-587E8A764A43}"/>
              </a:ext>
            </a:extLst>
          </p:cNvPr>
          <p:cNvSpPr>
            <a:spLocks noGrp="1"/>
          </p:cNvSpPr>
          <p:nvPr>
            <p:ph type="title"/>
          </p:nvPr>
        </p:nvSpPr>
        <p:spPr/>
        <p:txBody>
          <a:bodyPr/>
          <a:lstStyle/>
          <a:p>
            <a:r>
              <a:rPr lang="en-US" dirty="0"/>
              <a:t>Starting from Scratch</a:t>
            </a:r>
          </a:p>
        </p:txBody>
      </p:sp>
      <p:sp>
        <p:nvSpPr>
          <p:cNvPr id="4" name="Slide Number Placeholder 3">
            <a:extLst>
              <a:ext uri="{FF2B5EF4-FFF2-40B4-BE49-F238E27FC236}">
                <a16:creationId xmlns:a16="http://schemas.microsoft.com/office/drawing/2014/main" id="{C82F41E6-763C-BCD5-1A80-A7DC14CFC4FE}"/>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13</a:t>
            </a:fld>
            <a:endParaRPr lang="en-US"/>
          </a:p>
        </p:txBody>
      </p:sp>
    </p:spTree>
    <p:extLst>
      <p:ext uri="{BB962C8B-B14F-4D97-AF65-F5344CB8AC3E}">
        <p14:creationId xmlns:p14="http://schemas.microsoft.com/office/powerpoint/2010/main" val="13254791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7AB24-0741-A857-6353-23FE49391FBF}"/>
              </a:ext>
            </a:extLst>
          </p:cNvPr>
          <p:cNvSpPr>
            <a:spLocks noGrp="1"/>
          </p:cNvSpPr>
          <p:nvPr>
            <p:ph idx="1"/>
          </p:nvPr>
        </p:nvSpPr>
        <p:spPr/>
        <p:txBody>
          <a:bodyPr/>
          <a:lstStyle/>
          <a:p>
            <a:r>
              <a:rPr lang="en-US" dirty="0"/>
              <a:t>Size</a:t>
            </a:r>
          </a:p>
          <a:p>
            <a:pPr lvl="1"/>
            <a:r>
              <a:rPr lang="en-US" dirty="0"/>
              <a:t>10’s of mm</a:t>
            </a:r>
          </a:p>
          <a:p>
            <a:pPr lvl="1"/>
            <a:r>
              <a:rPr lang="en-US" dirty="0"/>
              <a:t>Height ~ 10mm</a:t>
            </a:r>
          </a:p>
          <a:p>
            <a:r>
              <a:rPr lang="en-US" dirty="0"/>
              <a:t>Material</a:t>
            </a:r>
          </a:p>
          <a:p>
            <a:pPr lvl="1"/>
            <a:r>
              <a:rPr lang="en-US" dirty="0"/>
              <a:t>Steel</a:t>
            </a:r>
          </a:p>
          <a:p>
            <a:pPr lvl="1"/>
            <a:r>
              <a:rPr lang="en-US" dirty="0"/>
              <a:t>Aluminum</a:t>
            </a:r>
          </a:p>
          <a:p>
            <a:r>
              <a:rPr lang="en-US" dirty="0"/>
              <a:t>Package walls</a:t>
            </a:r>
          </a:p>
          <a:p>
            <a:pPr lvl="1"/>
            <a:r>
              <a:rPr lang="en-US" dirty="0"/>
              <a:t>Typically 0.5 – 1.0mm</a:t>
            </a:r>
          </a:p>
          <a:p>
            <a:pPr lvl="1"/>
            <a:r>
              <a:rPr lang="en-US" dirty="0"/>
              <a:t>Base ~ couple mm</a:t>
            </a:r>
          </a:p>
          <a:p>
            <a:pPr marL="346075" lvl="1" indent="0">
              <a:buNone/>
            </a:pPr>
            <a:r>
              <a:rPr lang="en-US" dirty="0"/>
              <a:t>Lid – 0.2mm</a:t>
            </a:r>
          </a:p>
          <a:p>
            <a:pPr lvl="2"/>
            <a:r>
              <a:rPr lang="en-US" dirty="0"/>
              <a:t>Glued or</a:t>
            </a:r>
          </a:p>
          <a:p>
            <a:pPr lvl="2"/>
            <a:r>
              <a:rPr lang="en-US" dirty="0"/>
              <a:t>Seal sealed</a:t>
            </a:r>
          </a:p>
          <a:p>
            <a:r>
              <a:rPr lang="en-US" dirty="0"/>
              <a:t>Mounting</a:t>
            </a:r>
          </a:p>
          <a:p>
            <a:pPr lvl="1"/>
            <a:r>
              <a:rPr lang="en-US" dirty="0"/>
              <a:t>Make slots/holes for easy mounting</a:t>
            </a:r>
          </a:p>
          <a:p>
            <a:pPr lvl="2"/>
            <a:endParaRPr lang="en-US" dirty="0"/>
          </a:p>
        </p:txBody>
      </p:sp>
      <p:sp>
        <p:nvSpPr>
          <p:cNvPr id="3" name="Title 2">
            <a:extLst>
              <a:ext uri="{FF2B5EF4-FFF2-40B4-BE49-F238E27FC236}">
                <a16:creationId xmlns:a16="http://schemas.microsoft.com/office/drawing/2014/main" id="{D7A00D6F-EEAD-6536-20BB-A13660C3668F}"/>
              </a:ext>
            </a:extLst>
          </p:cNvPr>
          <p:cNvSpPr>
            <a:spLocks noGrp="1"/>
          </p:cNvSpPr>
          <p:nvPr>
            <p:ph type="title"/>
          </p:nvPr>
        </p:nvSpPr>
        <p:spPr/>
        <p:txBody>
          <a:bodyPr/>
          <a:lstStyle/>
          <a:p>
            <a:r>
              <a:rPr lang="en-US" dirty="0"/>
              <a:t>Rough Starting Point for Packages</a:t>
            </a:r>
          </a:p>
        </p:txBody>
      </p:sp>
    </p:spTree>
    <p:extLst>
      <p:ext uri="{BB962C8B-B14F-4D97-AF65-F5344CB8AC3E}">
        <p14:creationId xmlns:p14="http://schemas.microsoft.com/office/powerpoint/2010/main" val="1278442957"/>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345C64-B0BA-DE80-E9BE-DD36C27B3BC1}"/>
              </a:ext>
            </a:extLst>
          </p:cNvPr>
          <p:cNvSpPr>
            <a:spLocks noGrp="1"/>
          </p:cNvSpPr>
          <p:nvPr>
            <p:ph idx="1"/>
          </p:nvPr>
        </p:nvSpPr>
        <p:spPr/>
        <p:txBody>
          <a:bodyPr/>
          <a:lstStyle/>
          <a:p>
            <a:r>
              <a:rPr lang="en-US" dirty="0"/>
              <a:t>Often have limited quantities of the device you are developing.</a:t>
            </a:r>
          </a:p>
          <a:p>
            <a:r>
              <a:rPr lang="en-US" dirty="0"/>
              <a:t>Explore physical properties </a:t>
            </a:r>
          </a:p>
          <a:p>
            <a:pPr lvl="1"/>
            <a:r>
              <a:rPr lang="en-US" dirty="0"/>
              <a:t>Over temperature, humidity, pressure</a:t>
            </a:r>
          </a:p>
          <a:p>
            <a:pPr lvl="1"/>
            <a:r>
              <a:rPr lang="en-US" dirty="0"/>
              <a:t>Applies to epoxies, solders, </a:t>
            </a:r>
          </a:p>
          <a:p>
            <a:pPr lvl="1"/>
            <a:r>
              <a:rPr lang="en-US" dirty="0"/>
              <a:t>sensitivities to optical misalignment.</a:t>
            </a:r>
          </a:p>
          <a:p>
            <a:pPr lvl="1"/>
            <a:r>
              <a:rPr lang="en-US" dirty="0"/>
              <a:t>Electrical resistances.</a:t>
            </a:r>
          </a:p>
          <a:p>
            <a:pPr lvl="1"/>
            <a:r>
              <a:rPr lang="en-US" dirty="0"/>
              <a:t>Impact of wirebonds on RF performance.</a:t>
            </a:r>
          </a:p>
          <a:p>
            <a:pPr lvl="1"/>
            <a:r>
              <a:rPr lang="en-US" dirty="0"/>
              <a:t>Application of custom materials</a:t>
            </a:r>
          </a:p>
          <a:p>
            <a:r>
              <a:rPr lang="en-US" dirty="0"/>
              <a:t>Setup side experiments</a:t>
            </a:r>
          </a:p>
          <a:p>
            <a:pPr lvl="1"/>
            <a:r>
              <a:rPr lang="en-US" dirty="0"/>
              <a:t>Use similar devices (fiber to fiber instead of fiber to laser)</a:t>
            </a:r>
          </a:p>
          <a:p>
            <a:pPr lvl="2"/>
            <a:r>
              <a:rPr lang="en-US" dirty="0"/>
              <a:t>Different epoxy thicknesses.</a:t>
            </a:r>
          </a:p>
          <a:p>
            <a:pPr lvl="2"/>
            <a:r>
              <a:rPr lang="en-US" dirty="0"/>
              <a:t>Different epoxies.</a:t>
            </a:r>
          </a:p>
          <a:p>
            <a:pPr lvl="2"/>
            <a:r>
              <a:rPr lang="en-US" dirty="0"/>
              <a:t>Try different lens to fiber arrangements.</a:t>
            </a:r>
          </a:p>
          <a:p>
            <a:pPr lvl="2"/>
            <a:r>
              <a:rPr lang="en-US" dirty="0"/>
              <a:t>Make a strip of conductive epoxy to determine resistance</a:t>
            </a:r>
          </a:p>
          <a:p>
            <a:pPr lvl="2"/>
            <a:r>
              <a:rPr lang="en-US" dirty="0"/>
              <a:t>Use XYZ stages to determine optical alignment sensitivity</a:t>
            </a:r>
          </a:p>
          <a:p>
            <a:pPr lvl="2"/>
            <a:endParaRPr lang="en-US" dirty="0"/>
          </a:p>
          <a:p>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7D64DC52-9328-ED76-6122-6CC962066D32}"/>
              </a:ext>
            </a:extLst>
          </p:cNvPr>
          <p:cNvSpPr>
            <a:spLocks noGrp="1"/>
          </p:cNvSpPr>
          <p:nvPr>
            <p:ph type="title"/>
          </p:nvPr>
        </p:nvSpPr>
        <p:spPr/>
        <p:txBody>
          <a:bodyPr/>
          <a:lstStyle/>
          <a:p>
            <a:r>
              <a:rPr lang="en-US" dirty="0"/>
              <a:t>Internal Developments</a:t>
            </a:r>
          </a:p>
        </p:txBody>
      </p:sp>
    </p:spTree>
    <p:extLst>
      <p:ext uri="{BB962C8B-B14F-4D97-AF65-F5344CB8AC3E}">
        <p14:creationId xmlns:p14="http://schemas.microsoft.com/office/powerpoint/2010/main" val="1196000500"/>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AEE3DD-C41C-0A45-A381-A3162D8C963A}"/>
              </a:ext>
            </a:extLst>
          </p:cNvPr>
          <p:cNvSpPr>
            <a:spLocks noGrp="1"/>
          </p:cNvSpPr>
          <p:nvPr>
            <p:ph idx="1"/>
          </p:nvPr>
        </p:nvSpPr>
        <p:spPr/>
        <p:txBody>
          <a:bodyPr/>
          <a:lstStyle/>
          <a:p>
            <a:r>
              <a:rPr lang="en-US" dirty="0"/>
              <a:t>How do we prove a certain packaging process works?</a:t>
            </a:r>
          </a:p>
          <a:p>
            <a:r>
              <a:rPr lang="en-US" dirty="0"/>
              <a:t>Thermal Cycling</a:t>
            </a:r>
          </a:p>
          <a:p>
            <a:pPr lvl="1"/>
            <a:r>
              <a:rPr lang="en-US" dirty="0"/>
              <a:t>Simple way to exercise stresses</a:t>
            </a:r>
          </a:p>
          <a:p>
            <a:pPr lvl="1"/>
            <a:r>
              <a:rPr lang="en-US" dirty="0"/>
              <a:t>Oven &amp; data acquisition</a:t>
            </a:r>
          </a:p>
          <a:p>
            <a:pPr lvl="1"/>
            <a:r>
              <a:rPr lang="en-US" dirty="0"/>
              <a:t>$</a:t>
            </a:r>
          </a:p>
          <a:p>
            <a:r>
              <a:rPr lang="en-US" dirty="0"/>
              <a:t>HALT/HASS (Highly Accelerated Life Testing/Stress Screening)</a:t>
            </a:r>
          </a:p>
          <a:p>
            <a:pPr lvl="1"/>
            <a:r>
              <a:rPr lang="en-US" dirty="0"/>
              <a:t>Stress to the point of failure</a:t>
            </a:r>
          </a:p>
          <a:p>
            <a:pPr lvl="1"/>
            <a:r>
              <a:rPr lang="en-US" dirty="0"/>
              <a:t>6 axis shaking/rotation (+temperature)</a:t>
            </a:r>
          </a:p>
          <a:p>
            <a:pPr lvl="1"/>
            <a:r>
              <a:rPr lang="en-US" dirty="0"/>
              <a:t>$$$</a:t>
            </a:r>
          </a:p>
        </p:txBody>
      </p:sp>
      <p:sp>
        <p:nvSpPr>
          <p:cNvPr id="2" name="Title 1">
            <a:extLst>
              <a:ext uri="{FF2B5EF4-FFF2-40B4-BE49-F238E27FC236}">
                <a16:creationId xmlns:a16="http://schemas.microsoft.com/office/drawing/2014/main" id="{0FF38FAA-D9BE-E525-910B-14607C0F4DFB}"/>
              </a:ext>
            </a:extLst>
          </p:cNvPr>
          <p:cNvSpPr>
            <a:spLocks noGrp="1"/>
          </p:cNvSpPr>
          <p:nvPr>
            <p:ph type="title"/>
          </p:nvPr>
        </p:nvSpPr>
        <p:spPr/>
        <p:txBody>
          <a:bodyPr/>
          <a:lstStyle/>
          <a:p>
            <a:r>
              <a:rPr lang="en-US" dirty="0"/>
              <a:t>Internal Development Thoughts</a:t>
            </a:r>
          </a:p>
        </p:txBody>
      </p:sp>
      <p:sp>
        <p:nvSpPr>
          <p:cNvPr id="4" name="Slide Number Placeholder 3">
            <a:extLst>
              <a:ext uri="{FF2B5EF4-FFF2-40B4-BE49-F238E27FC236}">
                <a16:creationId xmlns:a16="http://schemas.microsoft.com/office/drawing/2014/main" id="{8B5D241E-2478-4C13-0C17-FB6195376903}"/>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16</a:t>
            </a:fld>
            <a:endParaRPr lang="en-US"/>
          </a:p>
        </p:txBody>
      </p:sp>
    </p:spTree>
    <p:extLst>
      <p:ext uri="{BB962C8B-B14F-4D97-AF65-F5344CB8AC3E}">
        <p14:creationId xmlns:p14="http://schemas.microsoft.com/office/powerpoint/2010/main" val="334277332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98B122-1206-18E7-5EF2-6DE83A69677E}"/>
              </a:ext>
            </a:extLst>
          </p:cNvPr>
          <p:cNvSpPr>
            <a:spLocks noGrp="1"/>
          </p:cNvSpPr>
          <p:nvPr>
            <p:ph idx="1"/>
          </p:nvPr>
        </p:nvSpPr>
        <p:spPr/>
        <p:txBody>
          <a:bodyPr/>
          <a:lstStyle/>
          <a:p>
            <a:r>
              <a:rPr lang="en-US" dirty="0"/>
              <a:t>Many processes will require custom tooling.</a:t>
            </a:r>
          </a:p>
          <a:p>
            <a:r>
              <a:rPr lang="en-US" dirty="0"/>
              <a:t>Put a part number on tooling.</a:t>
            </a:r>
          </a:p>
          <a:p>
            <a:r>
              <a:rPr lang="en-US" dirty="0"/>
              <a:t>Materials</a:t>
            </a:r>
          </a:p>
          <a:p>
            <a:pPr lvl="1"/>
            <a:r>
              <a:rPr lang="en-US" dirty="0"/>
              <a:t>Metal(s)</a:t>
            </a:r>
          </a:p>
          <a:p>
            <a:pPr lvl="2"/>
            <a:r>
              <a:rPr lang="en-US" dirty="0"/>
              <a:t>Stainless steel for better precision</a:t>
            </a:r>
          </a:p>
          <a:p>
            <a:pPr lvl="2"/>
            <a:r>
              <a:rPr lang="en-US" dirty="0"/>
              <a:t>Aluminum ok</a:t>
            </a:r>
          </a:p>
          <a:p>
            <a:pPr lvl="2"/>
            <a:r>
              <a:rPr lang="en-US" dirty="0"/>
              <a:t>Tungsten if you really need a hard part</a:t>
            </a:r>
          </a:p>
          <a:p>
            <a:pPr lvl="1"/>
            <a:r>
              <a:rPr lang="en-US" dirty="0"/>
              <a:t>Teflon/Delrin as inert “plastic” </a:t>
            </a:r>
          </a:p>
          <a:p>
            <a:pPr lvl="1"/>
            <a:r>
              <a:rPr lang="en-US" dirty="0"/>
              <a:t>Ceramics</a:t>
            </a:r>
          </a:p>
          <a:p>
            <a:pPr lvl="2"/>
            <a:r>
              <a:rPr lang="en-US" dirty="0"/>
              <a:t>Alumina</a:t>
            </a:r>
          </a:p>
          <a:p>
            <a:pPr lvl="2"/>
            <a:r>
              <a:rPr lang="en-US" dirty="0"/>
              <a:t>Aluminum nitride</a:t>
            </a:r>
          </a:p>
          <a:p>
            <a:pPr lvl="1"/>
            <a:r>
              <a:rPr lang="en-US" dirty="0"/>
              <a:t>3D printed</a:t>
            </a:r>
          </a:p>
          <a:p>
            <a:pPr lvl="1"/>
            <a:r>
              <a:rPr lang="en-US" dirty="0"/>
              <a:t>3D sintered metals (not quite as mature)</a:t>
            </a:r>
          </a:p>
        </p:txBody>
      </p:sp>
      <p:sp>
        <p:nvSpPr>
          <p:cNvPr id="2" name="Title 1">
            <a:extLst>
              <a:ext uri="{FF2B5EF4-FFF2-40B4-BE49-F238E27FC236}">
                <a16:creationId xmlns:a16="http://schemas.microsoft.com/office/drawing/2014/main" id="{F7A0C698-ACC2-E863-F222-7749CFD5C2FB}"/>
              </a:ext>
            </a:extLst>
          </p:cNvPr>
          <p:cNvSpPr>
            <a:spLocks noGrp="1"/>
          </p:cNvSpPr>
          <p:nvPr>
            <p:ph type="title"/>
          </p:nvPr>
        </p:nvSpPr>
        <p:spPr/>
        <p:txBody>
          <a:bodyPr/>
          <a:lstStyle/>
          <a:p>
            <a:r>
              <a:rPr lang="en-US" dirty="0"/>
              <a:t>Tooling aside</a:t>
            </a:r>
          </a:p>
        </p:txBody>
      </p:sp>
      <p:sp>
        <p:nvSpPr>
          <p:cNvPr id="4" name="Slide Number Placeholder 3">
            <a:extLst>
              <a:ext uri="{FF2B5EF4-FFF2-40B4-BE49-F238E27FC236}">
                <a16:creationId xmlns:a16="http://schemas.microsoft.com/office/drawing/2014/main" id="{40CBAFCF-F66A-4A26-98D9-FEB4F026847D}"/>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17</a:t>
            </a:fld>
            <a:endParaRPr lang="en-US"/>
          </a:p>
        </p:txBody>
      </p:sp>
    </p:spTree>
    <p:extLst>
      <p:ext uri="{BB962C8B-B14F-4D97-AF65-F5344CB8AC3E}">
        <p14:creationId xmlns:p14="http://schemas.microsoft.com/office/powerpoint/2010/main" val="242311668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3DAF0E-D81B-A141-0A68-EF3BDFB4F1AE}"/>
              </a:ext>
            </a:extLst>
          </p:cNvPr>
          <p:cNvSpPr>
            <a:spLocks noGrp="1"/>
          </p:cNvSpPr>
          <p:nvPr>
            <p:ph idx="1"/>
          </p:nvPr>
        </p:nvSpPr>
        <p:spPr/>
        <p:txBody>
          <a:bodyPr/>
          <a:lstStyle/>
          <a:p>
            <a:r>
              <a:rPr lang="en-US" dirty="0"/>
              <a:t>Materials</a:t>
            </a:r>
          </a:p>
          <a:p>
            <a:pPr lvl="1"/>
            <a:r>
              <a:rPr lang="en-US" dirty="0"/>
              <a:t>Match CTEs</a:t>
            </a:r>
          </a:p>
          <a:p>
            <a:pPr lvl="2"/>
            <a:r>
              <a:rPr lang="en-US" dirty="0"/>
              <a:t>Reduces strain</a:t>
            </a:r>
          </a:p>
          <a:p>
            <a:pPr lvl="2"/>
            <a:r>
              <a:rPr lang="en-US" dirty="0"/>
              <a:t>The opposite of strained QW lasers.</a:t>
            </a:r>
          </a:p>
          <a:p>
            <a:pPr lvl="1"/>
            <a:r>
              <a:rPr lang="en-US" dirty="0"/>
              <a:t>Metal-metal interactions</a:t>
            </a:r>
          </a:p>
          <a:p>
            <a:pPr lvl="2"/>
            <a:r>
              <a:rPr lang="en-US" dirty="0"/>
              <a:t>Galvanic</a:t>
            </a:r>
          </a:p>
          <a:p>
            <a:pPr lvl="2"/>
            <a:r>
              <a:rPr lang="en-US" dirty="0"/>
              <a:t>Tin-silver</a:t>
            </a:r>
          </a:p>
          <a:p>
            <a:pPr lvl="1"/>
            <a:r>
              <a:rPr lang="en-US" dirty="0"/>
              <a:t>Epoxies</a:t>
            </a:r>
          </a:p>
          <a:p>
            <a:pPr lvl="2"/>
            <a:r>
              <a:rPr lang="en-US" dirty="0"/>
              <a:t>Still hard to determine best</a:t>
            </a:r>
          </a:p>
          <a:p>
            <a:pPr lvl="2"/>
            <a:r>
              <a:rPr lang="en-US" dirty="0"/>
              <a:t>How much epoxy</a:t>
            </a:r>
          </a:p>
          <a:p>
            <a:pPr lvl="2"/>
            <a:r>
              <a:rPr lang="en-US" dirty="0"/>
              <a:t>Cure process(es)</a:t>
            </a:r>
          </a:p>
          <a:p>
            <a:pPr lvl="1"/>
            <a:r>
              <a:rPr lang="en-US" dirty="0"/>
              <a:t>Interactions with the environment</a:t>
            </a:r>
          </a:p>
          <a:p>
            <a:r>
              <a:rPr lang="en-US" dirty="0"/>
              <a:t>Quantify your requirements</a:t>
            </a:r>
          </a:p>
          <a:p>
            <a:pPr lvl="1"/>
            <a:r>
              <a:rPr lang="en-US" dirty="0"/>
              <a:t>Alignment, temperature, electrical…</a:t>
            </a:r>
          </a:p>
          <a:p>
            <a:pPr lvl="1"/>
            <a:endParaRPr lang="en-US" dirty="0"/>
          </a:p>
        </p:txBody>
      </p:sp>
      <p:sp>
        <p:nvSpPr>
          <p:cNvPr id="2" name="Title 1">
            <a:extLst>
              <a:ext uri="{FF2B5EF4-FFF2-40B4-BE49-F238E27FC236}">
                <a16:creationId xmlns:a16="http://schemas.microsoft.com/office/drawing/2014/main" id="{42751118-3D51-A192-A981-B5E0FAA2470F}"/>
              </a:ext>
            </a:extLst>
          </p:cNvPr>
          <p:cNvSpPr>
            <a:spLocks noGrp="1"/>
          </p:cNvSpPr>
          <p:nvPr>
            <p:ph type="title"/>
          </p:nvPr>
        </p:nvSpPr>
        <p:spPr/>
        <p:txBody>
          <a:bodyPr/>
          <a:lstStyle/>
          <a:p>
            <a:r>
              <a:rPr lang="en-US" dirty="0"/>
              <a:t>Failures – How to avoid</a:t>
            </a:r>
          </a:p>
        </p:txBody>
      </p:sp>
      <p:sp>
        <p:nvSpPr>
          <p:cNvPr id="4" name="Slide Number Placeholder 3">
            <a:extLst>
              <a:ext uri="{FF2B5EF4-FFF2-40B4-BE49-F238E27FC236}">
                <a16:creationId xmlns:a16="http://schemas.microsoft.com/office/drawing/2014/main" id="{26CFAEC0-C21B-A2FC-41A5-31A1BF3B64EF}"/>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18</a:t>
            </a:fld>
            <a:endParaRPr lang="en-US"/>
          </a:p>
        </p:txBody>
      </p:sp>
    </p:spTree>
    <p:extLst>
      <p:ext uri="{BB962C8B-B14F-4D97-AF65-F5344CB8AC3E}">
        <p14:creationId xmlns:p14="http://schemas.microsoft.com/office/powerpoint/2010/main" val="1446587987"/>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A2366C-D71B-259F-92C0-5710F3632533}"/>
              </a:ext>
            </a:extLst>
          </p:cNvPr>
          <p:cNvSpPr>
            <a:spLocks noGrp="1"/>
          </p:cNvSpPr>
          <p:nvPr>
            <p:ph idx="1"/>
          </p:nvPr>
        </p:nvSpPr>
        <p:spPr/>
        <p:txBody>
          <a:bodyPr/>
          <a:lstStyle/>
          <a:p>
            <a:r>
              <a:rPr lang="en-US" dirty="0"/>
              <a:t>How do determine what materials to use?</a:t>
            </a:r>
          </a:p>
          <a:p>
            <a:r>
              <a:rPr lang="en-US" dirty="0"/>
              <a:t>Usually, an iterative process</a:t>
            </a:r>
          </a:p>
          <a:p>
            <a:pPr lvl="1"/>
            <a:r>
              <a:rPr lang="en-US" dirty="0"/>
              <a:t>What physical properties are important</a:t>
            </a:r>
          </a:p>
          <a:p>
            <a:pPr lvl="2"/>
            <a:r>
              <a:rPr lang="en-US" dirty="0"/>
              <a:t>Thermal</a:t>
            </a:r>
          </a:p>
          <a:p>
            <a:pPr lvl="2"/>
            <a:r>
              <a:rPr lang="en-US" dirty="0"/>
              <a:t>Mechanical</a:t>
            </a:r>
          </a:p>
          <a:p>
            <a:pPr lvl="2"/>
            <a:r>
              <a:rPr lang="en-US" dirty="0"/>
              <a:t>Electrical</a:t>
            </a:r>
          </a:p>
          <a:p>
            <a:pPr lvl="2"/>
            <a:r>
              <a:rPr lang="en-US" dirty="0"/>
              <a:t>Optical</a:t>
            </a:r>
          </a:p>
          <a:p>
            <a:r>
              <a:rPr lang="en-US" dirty="0"/>
              <a:t>Look up properties</a:t>
            </a:r>
          </a:p>
          <a:p>
            <a:pPr lvl="1"/>
            <a:r>
              <a:rPr lang="en-US" dirty="0" err="1"/>
              <a:t>MatWeb</a:t>
            </a:r>
            <a:r>
              <a:rPr lang="en-US" dirty="0"/>
              <a:t>. </a:t>
            </a:r>
            <a:r>
              <a:rPr lang="en-US" dirty="0">
                <a:hlinkClick r:id="rId2"/>
              </a:rPr>
              <a:t>https://matweb.com/</a:t>
            </a:r>
            <a:endParaRPr lang="en-US" dirty="0"/>
          </a:p>
          <a:p>
            <a:pPr lvl="1"/>
            <a:r>
              <a:rPr lang="en-US" dirty="0"/>
              <a:t>CRC Handbook of Chemistry &amp; Physics book (ha).</a:t>
            </a:r>
          </a:p>
          <a:p>
            <a:pPr lvl="1"/>
            <a:r>
              <a:rPr lang="en-US" dirty="0"/>
              <a:t>Multi-Physics software will often have values.</a:t>
            </a:r>
          </a:p>
          <a:p>
            <a:pPr lvl="1"/>
            <a:endParaRPr lang="en-US" dirty="0"/>
          </a:p>
          <a:p>
            <a:pPr lvl="1"/>
            <a:endParaRPr lang="en-US" dirty="0"/>
          </a:p>
        </p:txBody>
      </p:sp>
      <p:sp>
        <p:nvSpPr>
          <p:cNvPr id="3" name="Title 2">
            <a:extLst>
              <a:ext uri="{FF2B5EF4-FFF2-40B4-BE49-F238E27FC236}">
                <a16:creationId xmlns:a16="http://schemas.microsoft.com/office/drawing/2014/main" id="{7D7BE0CF-E3D1-CD83-5A1C-180AF7ADD1B6}"/>
              </a:ext>
            </a:extLst>
          </p:cNvPr>
          <p:cNvSpPr>
            <a:spLocks noGrp="1"/>
          </p:cNvSpPr>
          <p:nvPr>
            <p:ph type="title"/>
          </p:nvPr>
        </p:nvSpPr>
        <p:spPr/>
        <p:txBody>
          <a:bodyPr/>
          <a:lstStyle/>
          <a:p>
            <a:r>
              <a:rPr lang="en-US" dirty="0"/>
              <a:t>Materials</a:t>
            </a:r>
          </a:p>
        </p:txBody>
      </p:sp>
    </p:spTree>
    <p:extLst>
      <p:ext uri="{BB962C8B-B14F-4D97-AF65-F5344CB8AC3E}">
        <p14:creationId xmlns:p14="http://schemas.microsoft.com/office/powerpoint/2010/main" val="302139654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B86863-BB87-7E1C-9152-479BAE34C3D7}"/>
              </a:ext>
            </a:extLst>
          </p:cNvPr>
          <p:cNvSpPr>
            <a:spLocks noGrp="1"/>
          </p:cNvSpPr>
          <p:nvPr>
            <p:ph idx="1"/>
          </p:nvPr>
        </p:nvSpPr>
        <p:spPr/>
        <p:txBody>
          <a:bodyPr/>
          <a:lstStyle/>
          <a:p>
            <a:r>
              <a:rPr lang="en-US" dirty="0"/>
              <a:t>Your answers go here.</a:t>
            </a:r>
          </a:p>
        </p:txBody>
      </p:sp>
      <p:sp>
        <p:nvSpPr>
          <p:cNvPr id="3" name="Title 2">
            <a:extLst>
              <a:ext uri="{FF2B5EF4-FFF2-40B4-BE49-F238E27FC236}">
                <a16:creationId xmlns:a16="http://schemas.microsoft.com/office/drawing/2014/main" id="{E7637E76-0E99-F1A7-232F-CF5438D43C56}"/>
              </a:ext>
            </a:extLst>
          </p:cNvPr>
          <p:cNvSpPr>
            <a:spLocks noGrp="1"/>
          </p:cNvSpPr>
          <p:nvPr>
            <p:ph type="title"/>
          </p:nvPr>
        </p:nvSpPr>
        <p:spPr/>
        <p:txBody>
          <a:bodyPr/>
          <a:lstStyle/>
          <a:p>
            <a:r>
              <a:rPr lang="en-US" dirty="0"/>
              <a:t>What would you like to learn?</a:t>
            </a:r>
          </a:p>
        </p:txBody>
      </p:sp>
    </p:spTree>
    <p:extLst>
      <p:ext uri="{BB962C8B-B14F-4D97-AF65-F5344CB8AC3E}">
        <p14:creationId xmlns:p14="http://schemas.microsoft.com/office/powerpoint/2010/main" val="145621754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77B59E3-0EC5-DAF7-DE78-7C41F3978A40}"/>
              </a:ext>
            </a:extLst>
          </p:cNvPr>
          <p:cNvGraphicFramePr>
            <a:graphicFrameLocks noGrp="1"/>
          </p:cNvGraphicFramePr>
          <p:nvPr>
            <p:ph idx="1"/>
            <p:extLst>
              <p:ext uri="{D42A27DB-BD31-4B8C-83A1-F6EECF244321}">
                <p14:modId xmlns:p14="http://schemas.microsoft.com/office/powerpoint/2010/main" val="3439034968"/>
              </p:ext>
            </p:extLst>
          </p:nvPr>
        </p:nvGraphicFramePr>
        <p:xfrm>
          <a:off x="457200" y="603250"/>
          <a:ext cx="8229600" cy="340868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3916559124"/>
                    </a:ext>
                  </a:extLst>
                </a:gridCol>
                <a:gridCol w="1028700">
                  <a:extLst>
                    <a:ext uri="{9D8B030D-6E8A-4147-A177-3AD203B41FA5}">
                      <a16:colId xmlns:a16="http://schemas.microsoft.com/office/drawing/2014/main" val="3006279889"/>
                    </a:ext>
                  </a:extLst>
                </a:gridCol>
                <a:gridCol w="1307123">
                  <a:extLst>
                    <a:ext uri="{9D8B030D-6E8A-4147-A177-3AD203B41FA5}">
                      <a16:colId xmlns:a16="http://schemas.microsoft.com/office/drawing/2014/main" val="2372284715"/>
                    </a:ext>
                  </a:extLst>
                </a:gridCol>
                <a:gridCol w="906585">
                  <a:extLst>
                    <a:ext uri="{9D8B030D-6E8A-4147-A177-3AD203B41FA5}">
                      <a16:colId xmlns:a16="http://schemas.microsoft.com/office/drawing/2014/main" val="3499872271"/>
                    </a:ext>
                  </a:extLst>
                </a:gridCol>
                <a:gridCol w="872392">
                  <a:extLst>
                    <a:ext uri="{9D8B030D-6E8A-4147-A177-3AD203B41FA5}">
                      <a16:colId xmlns:a16="http://schemas.microsoft.com/office/drawing/2014/main" val="1305513159"/>
                    </a:ext>
                  </a:extLst>
                </a:gridCol>
                <a:gridCol w="1028700">
                  <a:extLst>
                    <a:ext uri="{9D8B030D-6E8A-4147-A177-3AD203B41FA5}">
                      <a16:colId xmlns:a16="http://schemas.microsoft.com/office/drawing/2014/main" val="741402"/>
                    </a:ext>
                  </a:extLst>
                </a:gridCol>
                <a:gridCol w="1028700">
                  <a:extLst>
                    <a:ext uri="{9D8B030D-6E8A-4147-A177-3AD203B41FA5}">
                      <a16:colId xmlns:a16="http://schemas.microsoft.com/office/drawing/2014/main" val="4235566711"/>
                    </a:ext>
                  </a:extLst>
                </a:gridCol>
                <a:gridCol w="1028700">
                  <a:extLst>
                    <a:ext uri="{9D8B030D-6E8A-4147-A177-3AD203B41FA5}">
                      <a16:colId xmlns:a16="http://schemas.microsoft.com/office/drawing/2014/main" val="1041851741"/>
                    </a:ext>
                  </a:extLst>
                </a:gridCol>
              </a:tblGrid>
              <a:tr h="370840">
                <a:tc>
                  <a:txBody>
                    <a:bodyPr/>
                    <a:lstStyle/>
                    <a:p>
                      <a:r>
                        <a:rPr lang="en-US" sz="1400" dirty="0"/>
                        <a:t>Material</a:t>
                      </a:r>
                    </a:p>
                  </a:txBody>
                  <a:tcPr/>
                </a:tc>
                <a:tc>
                  <a:txBody>
                    <a:bodyPr/>
                    <a:lstStyle/>
                    <a:p>
                      <a:r>
                        <a:rPr lang="en-US" sz="1400" dirty="0"/>
                        <a:t>CTE</a:t>
                      </a:r>
                      <a:br>
                        <a:rPr lang="en-US" sz="1400" dirty="0"/>
                      </a:br>
                      <a:r>
                        <a:rPr lang="en-US" sz="1400" dirty="0"/>
                        <a:t>ppm/C</a:t>
                      </a:r>
                    </a:p>
                  </a:txBody>
                  <a:tcPr/>
                </a:tc>
                <a:tc>
                  <a:txBody>
                    <a:bodyPr/>
                    <a:lstStyle/>
                    <a:p>
                      <a:r>
                        <a:rPr lang="en-US" sz="1400" dirty="0"/>
                        <a:t>Conductivity W/(m-K)</a:t>
                      </a:r>
                    </a:p>
                  </a:txBody>
                  <a:tcPr/>
                </a:tc>
                <a:tc>
                  <a:txBody>
                    <a:bodyPr/>
                    <a:lstStyle/>
                    <a:p>
                      <a:endParaRPr lang="en-US" sz="1400" dirty="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256543609"/>
                  </a:ext>
                </a:extLst>
              </a:tr>
              <a:tr h="370840">
                <a:tc>
                  <a:txBody>
                    <a:bodyPr/>
                    <a:lstStyle/>
                    <a:p>
                      <a:r>
                        <a:rPr lang="en-US" sz="1400" dirty="0"/>
                        <a:t>Glass</a:t>
                      </a:r>
                    </a:p>
                  </a:txBody>
                  <a:tcPr/>
                </a:tc>
                <a:tc>
                  <a:txBody>
                    <a:bodyPr/>
                    <a:lstStyle/>
                    <a:p>
                      <a:r>
                        <a:rPr lang="en-US" sz="1400" dirty="0"/>
                        <a:t>6</a:t>
                      </a:r>
                    </a:p>
                  </a:txBody>
                  <a:tcPr/>
                </a:tc>
                <a:tc>
                  <a:txBody>
                    <a:bodyPr/>
                    <a:lstStyle/>
                    <a:p>
                      <a:r>
                        <a:rPr lang="en-US" sz="1400" dirty="0"/>
                        <a:t>200-300</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942167238"/>
                  </a:ext>
                </a:extLst>
              </a:tr>
              <a:tr h="370840">
                <a:tc>
                  <a:txBody>
                    <a:bodyPr/>
                    <a:lstStyle/>
                    <a:p>
                      <a:r>
                        <a:rPr lang="en-US" sz="1400" dirty="0"/>
                        <a:t>Metals</a:t>
                      </a:r>
                    </a:p>
                  </a:txBody>
                  <a:tcPr/>
                </a:tc>
                <a:tc>
                  <a:txBody>
                    <a:bodyPr/>
                    <a:lstStyle/>
                    <a:p>
                      <a:r>
                        <a:rPr lang="en-US" sz="1400" dirty="0"/>
                        <a:t>10-20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200-300</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33365517"/>
                  </a:ext>
                </a:extLst>
              </a:tr>
              <a:tr h="370840">
                <a:tc>
                  <a:txBody>
                    <a:bodyPr/>
                    <a:lstStyle/>
                    <a:p>
                      <a:r>
                        <a:rPr lang="en-US" sz="1400" dirty="0"/>
                        <a:t>Adhesives</a:t>
                      </a:r>
                    </a:p>
                  </a:txBody>
                  <a:tcPr/>
                </a:tc>
                <a:tc>
                  <a:txBody>
                    <a:bodyPr/>
                    <a:lstStyle/>
                    <a:p>
                      <a:r>
                        <a:rPr lang="en-US" sz="1400" dirty="0"/>
                        <a:t>50-300</a:t>
                      </a:r>
                    </a:p>
                  </a:txBody>
                  <a:tcPr/>
                </a:tc>
                <a:tc>
                  <a:txBody>
                    <a:bodyPr/>
                    <a:lstStyle/>
                    <a:p>
                      <a:r>
                        <a:rPr lang="en-US" sz="1400" dirty="0"/>
                        <a:t>Very low</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243079246"/>
                  </a:ext>
                </a:extLst>
              </a:tr>
              <a:tr h="370840">
                <a:tc>
                  <a:txBody>
                    <a:bodyPr/>
                    <a:lstStyle/>
                    <a:p>
                      <a:r>
                        <a:rPr lang="en-US" sz="1400" dirty="0"/>
                        <a:t>Adhesives w/ metal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50-300</a:t>
                      </a:r>
                    </a:p>
                    <a:p>
                      <a:endParaRPr lang="en-US" sz="1400" dirty="0"/>
                    </a:p>
                  </a:txBody>
                  <a:tcPr/>
                </a:tc>
                <a:tc>
                  <a:txBody>
                    <a:bodyPr/>
                    <a:lstStyle/>
                    <a:p>
                      <a:r>
                        <a:rPr lang="en-US" sz="1400" dirty="0"/>
                        <a:t>5-10</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402192476"/>
                  </a:ext>
                </a:extLst>
              </a:tr>
              <a:tr h="370840">
                <a:tc>
                  <a:txBody>
                    <a:bodyPr/>
                    <a:lstStyle/>
                    <a:p>
                      <a:r>
                        <a:rPr lang="en-US" sz="1400" dirty="0"/>
                        <a:t>Solder</a:t>
                      </a:r>
                    </a:p>
                  </a:txBody>
                  <a:tcPr/>
                </a:tc>
                <a:tc>
                  <a:txBody>
                    <a:bodyPr/>
                    <a:lstStyle/>
                    <a:p>
                      <a:r>
                        <a:rPr lang="en-US" sz="1400" dirty="0"/>
                        <a:t>Sim to metal</a:t>
                      </a:r>
                    </a:p>
                  </a:txBody>
                  <a:tcPr/>
                </a:tc>
                <a:tc>
                  <a:txBody>
                    <a:bodyPr/>
                    <a:lstStyle/>
                    <a:p>
                      <a:r>
                        <a:rPr lang="en-US" sz="1400" dirty="0"/>
                        <a:t>Sim to metal</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844348652"/>
                  </a:ext>
                </a:extLst>
              </a:tr>
              <a:tr h="370840">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861134244"/>
                  </a:ext>
                </a:extLst>
              </a:tr>
              <a:tr h="370840">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4008911788"/>
                  </a:ext>
                </a:extLst>
              </a:tr>
            </a:tbl>
          </a:graphicData>
        </a:graphic>
      </p:graphicFrame>
      <p:sp>
        <p:nvSpPr>
          <p:cNvPr id="3" name="Title 2">
            <a:extLst>
              <a:ext uri="{FF2B5EF4-FFF2-40B4-BE49-F238E27FC236}">
                <a16:creationId xmlns:a16="http://schemas.microsoft.com/office/drawing/2014/main" id="{A49D30F5-F1B7-1F35-6A7D-69F3E1BC893E}"/>
              </a:ext>
            </a:extLst>
          </p:cNvPr>
          <p:cNvSpPr>
            <a:spLocks noGrp="1"/>
          </p:cNvSpPr>
          <p:nvPr>
            <p:ph type="title"/>
          </p:nvPr>
        </p:nvSpPr>
        <p:spPr/>
        <p:txBody>
          <a:bodyPr/>
          <a:lstStyle/>
          <a:p>
            <a:r>
              <a:rPr lang="en-US" dirty="0"/>
              <a:t>Materials Comparison-Thermal</a:t>
            </a:r>
          </a:p>
        </p:txBody>
      </p:sp>
    </p:spTree>
    <p:extLst>
      <p:ext uri="{BB962C8B-B14F-4D97-AF65-F5344CB8AC3E}">
        <p14:creationId xmlns:p14="http://schemas.microsoft.com/office/powerpoint/2010/main" val="2204766910"/>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5D7BCDB-BCE6-495D-C57C-C4E1DE00D282}"/>
              </a:ext>
            </a:extLst>
          </p:cNvPr>
          <p:cNvGraphicFramePr>
            <a:graphicFrameLocks noGrp="1"/>
          </p:cNvGraphicFramePr>
          <p:nvPr>
            <p:ph idx="1"/>
            <p:extLst>
              <p:ext uri="{D42A27DB-BD31-4B8C-83A1-F6EECF244321}">
                <p14:modId xmlns:p14="http://schemas.microsoft.com/office/powerpoint/2010/main" val="3854681682"/>
              </p:ext>
            </p:extLst>
          </p:nvPr>
        </p:nvGraphicFramePr>
        <p:xfrm>
          <a:off x="457200" y="603250"/>
          <a:ext cx="7200900" cy="3251200"/>
        </p:xfrm>
        <a:graphic>
          <a:graphicData uri="http://schemas.openxmlformats.org/drawingml/2006/table">
            <a:tbl>
              <a:tblPr firstRow="1" bandRow="1">
                <a:tableStyleId>{5C22544A-7EE6-4342-B048-85BDC9FD1C3A}</a:tableStyleId>
              </a:tblPr>
              <a:tblGrid>
                <a:gridCol w="1028700">
                  <a:extLst>
                    <a:ext uri="{9D8B030D-6E8A-4147-A177-3AD203B41FA5}">
                      <a16:colId xmlns:a16="http://schemas.microsoft.com/office/drawing/2014/main" val="2934296357"/>
                    </a:ext>
                  </a:extLst>
                </a:gridCol>
                <a:gridCol w="1028700">
                  <a:extLst>
                    <a:ext uri="{9D8B030D-6E8A-4147-A177-3AD203B41FA5}">
                      <a16:colId xmlns:a16="http://schemas.microsoft.com/office/drawing/2014/main" val="2313516021"/>
                    </a:ext>
                  </a:extLst>
                </a:gridCol>
                <a:gridCol w="1221154">
                  <a:extLst>
                    <a:ext uri="{9D8B030D-6E8A-4147-A177-3AD203B41FA5}">
                      <a16:colId xmlns:a16="http://schemas.microsoft.com/office/drawing/2014/main" val="236015000"/>
                    </a:ext>
                  </a:extLst>
                </a:gridCol>
                <a:gridCol w="969108">
                  <a:extLst>
                    <a:ext uri="{9D8B030D-6E8A-4147-A177-3AD203B41FA5}">
                      <a16:colId xmlns:a16="http://schemas.microsoft.com/office/drawing/2014/main" val="962247674"/>
                    </a:ext>
                  </a:extLst>
                </a:gridCol>
                <a:gridCol w="1094153">
                  <a:extLst>
                    <a:ext uri="{9D8B030D-6E8A-4147-A177-3AD203B41FA5}">
                      <a16:colId xmlns:a16="http://schemas.microsoft.com/office/drawing/2014/main" val="818761374"/>
                    </a:ext>
                  </a:extLst>
                </a:gridCol>
                <a:gridCol w="830385">
                  <a:extLst>
                    <a:ext uri="{9D8B030D-6E8A-4147-A177-3AD203B41FA5}">
                      <a16:colId xmlns:a16="http://schemas.microsoft.com/office/drawing/2014/main" val="1336864549"/>
                    </a:ext>
                  </a:extLst>
                </a:gridCol>
                <a:gridCol w="1028700">
                  <a:extLst>
                    <a:ext uri="{9D8B030D-6E8A-4147-A177-3AD203B41FA5}">
                      <a16:colId xmlns:a16="http://schemas.microsoft.com/office/drawing/2014/main" val="244829230"/>
                    </a:ext>
                  </a:extLst>
                </a:gridCol>
              </a:tblGrid>
              <a:tr h="370840">
                <a:tc>
                  <a:txBody>
                    <a:bodyPr/>
                    <a:lstStyle/>
                    <a:p>
                      <a:r>
                        <a:rPr lang="en-US" sz="1400" dirty="0"/>
                        <a:t>Material</a:t>
                      </a:r>
                    </a:p>
                  </a:txBody>
                  <a:tcPr/>
                </a:tc>
                <a:tc>
                  <a:txBody>
                    <a:bodyPr/>
                    <a:lstStyle/>
                    <a:p>
                      <a:r>
                        <a:rPr lang="en-US" sz="1400" dirty="0"/>
                        <a:t>Shore D Hardness</a:t>
                      </a:r>
                    </a:p>
                  </a:txBody>
                  <a:tcPr/>
                </a:tc>
                <a:tc>
                  <a:txBody>
                    <a:bodyPr/>
                    <a:lstStyle/>
                    <a:p>
                      <a:r>
                        <a:rPr lang="en-US" sz="1400" dirty="0"/>
                        <a:t>Thermal </a:t>
                      </a:r>
                    </a:p>
                    <a:p>
                      <a:r>
                        <a:rPr lang="en-US" sz="1400" dirty="0"/>
                        <a:t>Dependence</a:t>
                      </a:r>
                    </a:p>
                  </a:txBody>
                  <a:tcPr/>
                </a:tc>
                <a:tc>
                  <a:txBody>
                    <a:bodyPr/>
                    <a:lstStyle/>
                    <a:p>
                      <a:endParaRPr lang="en-US" sz="1400" dirty="0"/>
                    </a:p>
                  </a:txBody>
                  <a:tcPr/>
                </a:tc>
                <a:tc>
                  <a:txBody>
                    <a:bodyPr/>
                    <a:lstStyle/>
                    <a:p>
                      <a:r>
                        <a:rPr lang="en-US" sz="1400" dirty="0"/>
                        <a:t>Notes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Poisson’s Ratio</a:t>
                      </a:r>
                    </a:p>
                    <a:p>
                      <a:endParaRPr lang="en-US" sz="1400" dirty="0"/>
                    </a:p>
                  </a:txBody>
                  <a:tcPr/>
                </a:tc>
                <a:tc>
                  <a:txBody>
                    <a:bodyPr/>
                    <a:lstStyle/>
                    <a:p>
                      <a:r>
                        <a:rPr lang="en-US" sz="1400" dirty="0"/>
                        <a:t>Youngs Modulus</a:t>
                      </a:r>
                    </a:p>
                  </a:txBody>
                  <a:tcPr/>
                </a:tc>
                <a:extLst>
                  <a:ext uri="{0D108BD9-81ED-4DB2-BD59-A6C34878D82A}">
                    <a16:rowId xmlns:a16="http://schemas.microsoft.com/office/drawing/2014/main" val="3378749124"/>
                  </a:ext>
                </a:extLst>
              </a:tr>
              <a:tr h="370840">
                <a:tc>
                  <a:txBody>
                    <a:bodyPr/>
                    <a:lstStyle/>
                    <a:p>
                      <a:r>
                        <a:rPr lang="en-US" sz="1400" dirty="0"/>
                        <a:t>Glass</a:t>
                      </a:r>
                    </a:p>
                  </a:txBody>
                  <a:tcPr/>
                </a:tc>
                <a:tc>
                  <a:txBody>
                    <a:bodyPr/>
                    <a:lstStyle/>
                    <a:p>
                      <a:r>
                        <a:rPr lang="en-US" sz="1400" dirty="0"/>
                        <a:t>~90</a:t>
                      </a:r>
                    </a:p>
                  </a:txBody>
                  <a:tcPr/>
                </a:tc>
                <a:tc>
                  <a:txBody>
                    <a:bodyPr/>
                    <a:lstStyle/>
                    <a:p>
                      <a:r>
                        <a:rPr lang="en-US" sz="1400" dirty="0"/>
                        <a:t>small</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346877308"/>
                  </a:ext>
                </a:extLst>
              </a:tr>
              <a:tr h="370840">
                <a:tc>
                  <a:txBody>
                    <a:bodyPr/>
                    <a:lstStyle/>
                    <a:p>
                      <a:r>
                        <a:rPr lang="en-US" sz="1400" dirty="0"/>
                        <a:t>Steel</a:t>
                      </a:r>
                    </a:p>
                  </a:txBody>
                  <a:tcPr/>
                </a:tc>
                <a:tc>
                  <a:txBody>
                    <a:bodyPr/>
                    <a:lstStyle/>
                    <a:p>
                      <a:r>
                        <a:rPr lang="en-US" sz="1400" dirty="0"/>
                        <a:t>~90</a:t>
                      </a:r>
                    </a:p>
                  </a:txBody>
                  <a:tcPr/>
                </a:tc>
                <a:tc>
                  <a:txBody>
                    <a:bodyPr/>
                    <a:lstStyle/>
                    <a:p>
                      <a:r>
                        <a:rPr lang="en-US" sz="1400" dirty="0"/>
                        <a:t>small</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741527953"/>
                  </a:ext>
                </a:extLst>
              </a:tr>
              <a:tr h="370840">
                <a:tc>
                  <a:txBody>
                    <a:bodyPr/>
                    <a:lstStyle/>
                    <a:p>
                      <a:r>
                        <a:rPr lang="en-US" sz="1400" dirty="0"/>
                        <a:t>Adhesives</a:t>
                      </a:r>
                    </a:p>
                  </a:txBody>
                  <a:tcPr/>
                </a:tc>
                <a:tc>
                  <a:txBody>
                    <a:bodyPr/>
                    <a:lstStyle/>
                    <a:p>
                      <a:r>
                        <a:rPr lang="en-US" sz="1400" dirty="0"/>
                        <a:t>30-70</a:t>
                      </a:r>
                    </a:p>
                  </a:txBody>
                  <a:tcPr/>
                </a:tc>
                <a:tc>
                  <a:txBody>
                    <a:bodyPr/>
                    <a:lstStyle/>
                    <a:p>
                      <a:r>
                        <a:rPr lang="en-US" sz="1400" dirty="0"/>
                        <a:t>Can be large</a:t>
                      </a:r>
                    </a:p>
                  </a:txBody>
                  <a:tcPr/>
                </a:tc>
                <a:tc>
                  <a:txBody>
                    <a:bodyPr/>
                    <a:lstStyle/>
                    <a:p>
                      <a:endParaRPr lang="en-US" sz="1400"/>
                    </a:p>
                  </a:txBody>
                  <a:tcPr/>
                </a:tc>
                <a:tc>
                  <a:txBody>
                    <a:bodyPr/>
                    <a:lstStyle/>
                    <a:p>
                      <a:r>
                        <a:rPr lang="en-US" sz="1400" dirty="0"/>
                        <a:t>Rigid at cold temp</a:t>
                      </a:r>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810852858"/>
                  </a:ext>
                </a:extLst>
              </a:tr>
              <a:tr h="370840">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3534001013"/>
                  </a:ext>
                </a:extLst>
              </a:tr>
              <a:tr h="370840">
                <a:tc>
                  <a:txBody>
                    <a:bodyPr/>
                    <a:lstStyle/>
                    <a:p>
                      <a:r>
                        <a:rPr lang="en-US" sz="1400" dirty="0"/>
                        <a:t>Golf ball</a:t>
                      </a:r>
                    </a:p>
                  </a:txBody>
                  <a:tcPr/>
                </a:tc>
                <a:tc>
                  <a:txBody>
                    <a:bodyPr/>
                    <a:lstStyle/>
                    <a:p>
                      <a:r>
                        <a:rPr lang="en-US" sz="1400" dirty="0"/>
                        <a:t>50</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74076598"/>
                  </a:ext>
                </a:extLst>
              </a:tr>
              <a:tr h="370840">
                <a:tc>
                  <a:txBody>
                    <a:bodyPr/>
                    <a:lstStyle/>
                    <a:p>
                      <a:r>
                        <a:rPr lang="en-US" sz="1400" dirty="0"/>
                        <a:t>Wooden ruler</a:t>
                      </a:r>
                    </a:p>
                  </a:txBody>
                  <a:tcPr/>
                </a:tc>
                <a:tc>
                  <a:txBody>
                    <a:bodyPr/>
                    <a:lstStyle/>
                    <a:p>
                      <a:r>
                        <a:rPr lang="en-US" sz="1400" dirty="0"/>
                        <a:t>70</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2106312807"/>
                  </a:ext>
                </a:extLst>
              </a:tr>
            </a:tbl>
          </a:graphicData>
        </a:graphic>
      </p:graphicFrame>
      <p:sp>
        <p:nvSpPr>
          <p:cNvPr id="3" name="Title 2">
            <a:extLst>
              <a:ext uri="{FF2B5EF4-FFF2-40B4-BE49-F238E27FC236}">
                <a16:creationId xmlns:a16="http://schemas.microsoft.com/office/drawing/2014/main" id="{1014B4EE-69DD-FD4F-DA9B-0FC48363AD13}"/>
              </a:ext>
            </a:extLst>
          </p:cNvPr>
          <p:cNvSpPr>
            <a:spLocks noGrp="1"/>
          </p:cNvSpPr>
          <p:nvPr>
            <p:ph type="title"/>
          </p:nvPr>
        </p:nvSpPr>
        <p:spPr/>
        <p:txBody>
          <a:bodyPr/>
          <a:lstStyle/>
          <a:p>
            <a:r>
              <a:rPr lang="en-US" dirty="0"/>
              <a:t>Materials Comparison-Mechanical</a:t>
            </a:r>
          </a:p>
        </p:txBody>
      </p:sp>
      <p:pic>
        <p:nvPicPr>
          <p:cNvPr id="6" name="Picture 5">
            <a:extLst>
              <a:ext uri="{FF2B5EF4-FFF2-40B4-BE49-F238E27FC236}">
                <a16:creationId xmlns:a16="http://schemas.microsoft.com/office/drawing/2014/main" id="{559E57D0-5278-8A5E-C6D8-4E1B0A8D24AD}"/>
              </a:ext>
            </a:extLst>
          </p:cNvPr>
          <p:cNvPicPr>
            <a:picLocks noChangeAspect="1"/>
          </p:cNvPicPr>
          <p:nvPr/>
        </p:nvPicPr>
        <p:blipFill>
          <a:blip r:embed="rId2"/>
          <a:stretch>
            <a:fillRect/>
          </a:stretch>
        </p:blipFill>
        <p:spPr>
          <a:xfrm>
            <a:off x="5348096" y="2910605"/>
            <a:ext cx="3010272" cy="2232895"/>
          </a:xfrm>
          <a:prstGeom prst="rect">
            <a:avLst/>
          </a:prstGeom>
        </p:spPr>
      </p:pic>
      <p:sp>
        <p:nvSpPr>
          <p:cNvPr id="7" name="TextBox 6">
            <a:extLst>
              <a:ext uri="{FF2B5EF4-FFF2-40B4-BE49-F238E27FC236}">
                <a16:creationId xmlns:a16="http://schemas.microsoft.com/office/drawing/2014/main" id="{88D828B0-0FB5-0F39-1ABD-363BF420B9F4}"/>
              </a:ext>
            </a:extLst>
          </p:cNvPr>
          <p:cNvSpPr txBox="1"/>
          <p:nvPr/>
        </p:nvSpPr>
        <p:spPr>
          <a:xfrm>
            <a:off x="2594226" y="3840257"/>
            <a:ext cx="2060331" cy="923330"/>
          </a:xfrm>
          <a:prstGeom prst="rect">
            <a:avLst/>
          </a:prstGeom>
          <a:noFill/>
        </p:spPr>
        <p:txBody>
          <a:bodyPr wrap="square" rtlCol="0">
            <a:spAutoFit/>
          </a:bodyPr>
          <a:lstStyle/>
          <a:p>
            <a:r>
              <a:rPr lang="en-US" dirty="0"/>
              <a:t>Other hardness scales</a:t>
            </a:r>
          </a:p>
          <a:p>
            <a:r>
              <a:rPr lang="en-US" dirty="0"/>
              <a:t>Shore A, Rockwell</a:t>
            </a:r>
          </a:p>
        </p:txBody>
      </p:sp>
    </p:spTree>
    <p:extLst>
      <p:ext uri="{BB962C8B-B14F-4D97-AF65-F5344CB8AC3E}">
        <p14:creationId xmlns:p14="http://schemas.microsoft.com/office/powerpoint/2010/main" val="1207634997"/>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1A9865-70C9-DBC3-8649-C158368F8BE7}"/>
              </a:ext>
            </a:extLst>
          </p:cNvPr>
          <p:cNvSpPr>
            <a:spLocks noGrp="1"/>
          </p:cNvSpPr>
          <p:nvPr>
            <p:ph idx="1"/>
          </p:nvPr>
        </p:nvSpPr>
        <p:spPr/>
        <p:txBody>
          <a:bodyPr/>
          <a:lstStyle/>
          <a:p>
            <a:r>
              <a:rPr lang="en-US" dirty="0"/>
              <a:t>What is important in epoxies?</a:t>
            </a:r>
          </a:p>
        </p:txBody>
      </p:sp>
      <p:sp>
        <p:nvSpPr>
          <p:cNvPr id="3" name="Title 2">
            <a:extLst>
              <a:ext uri="{FF2B5EF4-FFF2-40B4-BE49-F238E27FC236}">
                <a16:creationId xmlns:a16="http://schemas.microsoft.com/office/drawing/2014/main" id="{11F32D86-5534-0D94-0343-C1F352706A49}"/>
              </a:ext>
            </a:extLst>
          </p:cNvPr>
          <p:cNvSpPr>
            <a:spLocks noGrp="1"/>
          </p:cNvSpPr>
          <p:nvPr>
            <p:ph type="title"/>
          </p:nvPr>
        </p:nvSpPr>
        <p:spPr/>
        <p:txBody>
          <a:bodyPr/>
          <a:lstStyle/>
          <a:p>
            <a:r>
              <a:rPr lang="en-US" dirty="0"/>
              <a:t>Adhesives</a:t>
            </a:r>
          </a:p>
        </p:txBody>
      </p:sp>
    </p:spTree>
    <p:extLst>
      <p:ext uri="{BB962C8B-B14F-4D97-AF65-F5344CB8AC3E}">
        <p14:creationId xmlns:p14="http://schemas.microsoft.com/office/powerpoint/2010/main" val="344444387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74AEC7-2FAC-3D3C-CE77-FDF113AC9FDF}"/>
              </a:ext>
            </a:extLst>
          </p:cNvPr>
          <p:cNvSpPr>
            <a:spLocks noGrp="1"/>
          </p:cNvSpPr>
          <p:nvPr>
            <p:ph idx="1"/>
          </p:nvPr>
        </p:nvSpPr>
        <p:spPr>
          <a:xfrm>
            <a:off x="457200" y="603316"/>
            <a:ext cx="8229600" cy="4281299"/>
          </a:xfrm>
        </p:spPr>
        <p:txBody>
          <a:bodyPr/>
          <a:lstStyle/>
          <a:p>
            <a:r>
              <a:rPr lang="en-US" sz="1200" dirty="0"/>
              <a:t>Viscosity (before cure)</a:t>
            </a:r>
          </a:p>
          <a:p>
            <a:r>
              <a:rPr lang="en-US" sz="1200" dirty="0"/>
              <a:t>Working life (pot life)</a:t>
            </a:r>
          </a:p>
          <a:p>
            <a:r>
              <a:rPr lang="en-US" sz="1200" dirty="0"/>
              <a:t>Tensile strength</a:t>
            </a:r>
          </a:p>
          <a:p>
            <a:r>
              <a:rPr lang="en-US" sz="1200" dirty="0"/>
              <a:t>Peel Strength</a:t>
            </a:r>
          </a:p>
          <a:p>
            <a:r>
              <a:rPr lang="en-US" sz="1200" dirty="0"/>
              <a:t>CTE typically 100+ppm/C. </a:t>
            </a:r>
            <a:r>
              <a:rPr lang="en-US" sz="1200" b="1" dirty="0"/>
              <a:t>10-20x</a:t>
            </a:r>
            <a:r>
              <a:rPr lang="en-US" sz="1200" dirty="0"/>
              <a:t> that of metals, glasses.</a:t>
            </a:r>
          </a:p>
          <a:p>
            <a:r>
              <a:rPr lang="en-US" sz="1200" dirty="0"/>
              <a:t>Glass Transition Temperature</a:t>
            </a:r>
          </a:p>
          <a:p>
            <a:pPr lvl="1"/>
            <a:r>
              <a:rPr lang="en-US" sz="1200" dirty="0"/>
              <a:t>The temperature at which material properties change</a:t>
            </a:r>
          </a:p>
          <a:p>
            <a:pPr lvl="2"/>
            <a:r>
              <a:rPr lang="en-US" dirty="0"/>
              <a:t>Higher CTE</a:t>
            </a:r>
          </a:p>
          <a:p>
            <a:pPr lvl="2"/>
            <a:r>
              <a:rPr lang="en-US" dirty="0"/>
              <a:t>Different Thermal/electrical conductivity</a:t>
            </a:r>
          </a:p>
          <a:p>
            <a:r>
              <a:rPr lang="en-US" sz="1200" dirty="0"/>
              <a:t>Thermal conductivity</a:t>
            </a:r>
          </a:p>
          <a:p>
            <a:pPr lvl="1"/>
            <a:r>
              <a:rPr lang="en-US" sz="1200" dirty="0"/>
              <a:t>Metal loaded are decent.</a:t>
            </a:r>
          </a:p>
          <a:p>
            <a:r>
              <a:rPr lang="en-US" sz="1200" dirty="0"/>
              <a:t>Electrical conductivity</a:t>
            </a:r>
          </a:p>
          <a:p>
            <a:pPr lvl="1"/>
            <a:r>
              <a:rPr lang="en-US" sz="1200" dirty="0"/>
              <a:t>Metal loaded epoxies (typically silver) have low resistances, otherwise very low.</a:t>
            </a:r>
          </a:p>
          <a:p>
            <a:pPr lvl="1"/>
            <a:r>
              <a:rPr lang="en-US" sz="1200" dirty="0"/>
              <a:t>Often used for electrical connections.</a:t>
            </a:r>
          </a:p>
          <a:p>
            <a:r>
              <a:rPr lang="en-US" sz="1200" dirty="0"/>
              <a:t>Hardness – not as hard as glass/metal.</a:t>
            </a:r>
          </a:p>
          <a:p>
            <a:pPr lvl="1"/>
            <a:endParaRPr lang="en-US" dirty="0"/>
          </a:p>
          <a:p>
            <a:endParaRPr lang="en-US" dirty="0"/>
          </a:p>
        </p:txBody>
      </p:sp>
      <p:sp>
        <p:nvSpPr>
          <p:cNvPr id="3" name="Title 2">
            <a:extLst>
              <a:ext uri="{FF2B5EF4-FFF2-40B4-BE49-F238E27FC236}">
                <a16:creationId xmlns:a16="http://schemas.microsoft.com/office/drawing/2014/main" id="{49082DFF-466D-C178-211F-F922BF8A3EDF}"/>
              </a:ext>
            </a:extLst>
          </p:cNvPr>
          <p:cNvSpPr>
            <a:spLocks noGrp="1"/>
          </p:cNvSpPr>
          <p:nvPr>
            <p:ph type="title"/>
          </p:nvPr>
        </p:nvSpPr>
        <p:spPr/>
        <p:txBody>
          <a:bodyPr/>
          <a:lstStyle/>
          <a:p>
            <a:r>
              <a:rPr lang="en-US" dirty="0"/>
              <a:t>“Epoxy” Properties  -  Very Inconsistent Manuf. Data</a:t>
            </a:r>
          </a:p>
        </p:txBody>
      </p:sp>
    </p:spTree>
    <p:extLst>
      <p:ext uri="{BB962C8B-B14F-4D97-AF65-F5344CB8AC3E}">
        <p14:creationId xmlns:p14="http://schemas.microsoft.com/office/powerpoint/2010/main" val="198707564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D949294-67E8-2D5A-696C-9EE45A8E129D}"/>
              </a:ext>
            </a:extLst>
          </p:cNvPr>
          <p:cNvPicPr>
            <a:picLocks noGrp="1" noChangeAspect="1"/>
          </p:cNvPicPr>
          <p:nvPr>
            <p:ph idx="1"/>
          </p:nvPr>
        </p:nvPicPr>
        <p:blipFill>
          <a:blip r:embed="rId2"/>
          <a:stretch>
            <a:fillRect/>
          </a:stretch>
        </p:blipFill>
        <p:spPr>
          <a:xfrm>
            <a:off x="97683" y="603250"/>
            <a:ext cx="3712326" cy="4260850"/>
          </a:xfrm>
        </p:spPr>
      </p:pic>
      <p:sp>
        <p:nvSpPr>
          <p:cNvPr id="3" name="Title 2">
            <a:extLst>
              <a:ext uri="{FF2B5EF4-FFF2-40B4-BE49-F238E27FC236}">
                <a16:creationId xmlns:a16="http://schemas.microsoft.com/office/drawing/2014/main" id="{D2883C74-7664-A9B9-E9AB-9EB38BBCD1F0}"/>
              </a:ext>
            </a:extLst>
          </p:cNvPr>
          <p:cNvSpPr>
            <a:spLocks noGrp="1"/>
          </p:cNvSpPr>
          <p:nvPr>
            <p:ph type="title"/>
          </p:nvPr>
        </p:nvSpPr>
        <p:spPr/>
        <p:txBody>
          <a:bodyPr/>
          <a:lstStyle/>
          <a:p>
            <a:r>
              <a:rPr lang="en-US" dirty="0"/>
              <a:t>Datasheets</a:t>
            </a:r>
          </a:p>
        </p:txBody>
      </p:sp>
      <p:pic>
        <p:nvPicPr>
          <p:cNvPr id="8" name="Picture 7">
            <a:extLst>
              <a:ext uri="{FF2B5EF4-FFF2-40B4-BE49-F238E27FC236}">
                <a16:creationId xmlns:a16="http://schemas.microsoft.com/office/drawing/2014/main" id="{764D43D0-FD50-C7D2-4305-65D07AF1E6A9}"/>
              </a:ext>
            </a:extLst>
          </p:cNvPr>
          <p:cNvPicPr>
            <a:picLocks noChangeAspect="1"/>
          </p:cNvPicPr>
          <p:nvPr/>
        </p:nvPicPr>
        <p:blipFill>
          <a:blip r:embed="rId3"/>
          <a:stretch>
            <a:fillRect/>
          </a:stretch>
        </p:blipFill>
        <p:spPr>
          <a:xfrm>
            <a:off x="3830334" y="884848"/>
            <a:ext cx="5313666" cy="3697654"/>
          </a:xfrm>
          <a:prstGeom prst="rect">
            <a:avLst/>
          </a:prstGeom>
        </p:spPr>
      </p:pic>
    </p:spTree>
    <p:extLst>
      <p:ext uri="{BB962C8B-B14F-4D97-AF65-F5344CB8AC3E}">
        <p14:creationId xmlns:p14="http://schemas.microsoft.com/office/powerpoint/2010/main" val="414498123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94EA4-BFFA-FF56-3160-BECFF297FBD5}"/>
              </a:ext>
            </a:extLst>
          </p:cNvPr>
          <p:cNvSpPr>
            <a:spLocks noGrp="1"/>
          </p:cNvSpPr>
          <p:nvPr>
            <p:ph type="title"/>
          </p:nvPr>
        </p:nvSpPr>
        <p:spPr/>
        <p:txBody>
          <a:bodyPr/>
          <a:lstStyle/>
          <a:p>
            <a:r>
              <a:rPr lang="en-US" dirty="0"/>
              <a:t>Another Datasheet</a:t>
            </a:r>
          </a:p>
        </p:txBody>
      </p:sp>
      <p:sp>
        <p:nvSpPr>
          <p:cNvPr id="9" name="Content Placeholder 8">
            <a:extLst>
              <a:ext uri="{FF2B5EF4-FFF2-40B4-BE49-F238E27FC236}">
                <a16:creationId xmlns:a16="http://schemas.microsoft.com/office/drawing/2014/main" id="{902D8411-E42A-1005-E488-6577FAF51A36}"/>
              </a:ext>
            </a:extLst>
          </p:cNvPr>
          <p:cNvSpPr>
            <a:spLocks noGrp="1"/>
          </p:cNvSpPr>
          <p:nvPr>
            <p:ph idx="1"/>
          </p:nvPr>
        </p:nvSpPr>
        <p:spPr/>
        <p:txBody>
          <a:bodyPr/>
          <a:lstStyle/>
          <a:p>
            <a:r>
              <a:rPr lang="en-US" dirty="0"/>
              <a:t>What Information is missing?</a:t>
            </a:r>
          </a:p>
        </p:txBody>
      </p:sp>
      <p:pic>
        <p:nvPicPr>
          <p:cNvPr id="10" name="Picture 9">
            <a:extLst>
              <a:ext uri="{FF2B5EF4-FFF2-40B4-BE49-F238E27FC236}">
                <a16:creationId xmlns:a16="http://schemas.microsoft.com/office/drawing/2014/main" id="{6E7E3D50-77B8-897F-8C75-7B0D5B8AB5BA}"/>
              </a:ext>
            </a:extLst>
          </p:cNvPr>
          <p:cNvPicPr>
            <a:picLocks noChangeAspect="1"/>
          </p:cNvPicPr>
          <p:nvPr/>
        </p:nvPicPr>
        <p:blipFill>
          <a:blip r:embed="rId2"/>
          <a:stretch>
            <a:fillRect/>
          </a:stretch>
        </p:blipFill>
        <p:spPr>
          <a:xfrm>
            <a:off x="573649" y="939214"/>
            <a:ext cx="2837772" cy="2296355"/>
          </a:xfrm>
          <a:prstGeom prst="rect">
            <a:avLst/>
          </a:prstGeom>
        </p:spPr>
      </p:pic>
      <p:pic>
        <p:nvPicPr>
          <p:cNvPr id="11" name="Picture 10">
            <a:extLst>
              <a:ext uri="{FF2B5EF4-FFF2-40B4-BE49-F238E27FC236}">
                <a16:creationId xmlns:a16="http://schemas.microsoft.com/office/drawing/2014/main" id="{4998E327-D17B-74EF-897A-5DD9470232A4}"/>
              </a:ext>
            </a:extLst>
          </p:cNvPr>
          <p:cNvPicPr>
            <a:picLocks noChangeAspect="1"/>
          </p:cNvPicPr>
          <p:nvPr/>
        </p:nvPicPr>
        <p:blipFill>
          <a:blip r:embed="rId3"/>
          <a:stretch>
            <a:fillRect/>
          </a:stretch>
        </p:blipFill>
        <p:spPr>
          <a:xfrm>
            <a:off x="3911014" y="990013"/>
            <a:ext cx="4432326" cy="2651955"/>
          </a:xfrm>
          <a:prstGeom prst="rect">
            <a:avLst/>
          </a:prstGeom>
        </p:spPr>
      </p:pic>
    </p:spTree>
    <p:extLst>
      <p:ext uri="{BB962C8B-B14F-4D97-AF65-F5344CB8AC3E}">
        <p14:creationId xmlns:p14="http://schemas.microsoft.com/office/powerpoint/2010/main" val="167281448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3290220-CB6C-2C72-CDBE-7B0B722A07B9}"/>
              </a:ext>
            </a:extLst>
          </p:cNvPr>
          <p:cNvGraphicFramePr>
            <a:graphicFrameLocks noGrp="1"/>
          </p:cNvGraphicFramePr>
          <p:nvPr>
            <p:ph idx="1"/>
            <p:extLst>
              <p:ext uri="{D42A27DB-BD31-4B8C-83A1-F6EECF244321}">
                <p14:modId xmlns:p14="http://schemas.microsoft.com/office/powerpoint/2010/main" val="344756970"/>
              </p:ext>
            </p:extLst>
          </p:nvPr>
        </p:nvGraphicFramePr>
        <p:xfrm>
          <a:off x="457200" y="603250"/>
          <a:ext cx="8229600" cy="194056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649450318"/>
                    </a:ext>
                  </a:extLst>
                </a:gridCol>
                <a:gridCol w="914400">
                  <a:extLst>
                    <a:ext uri="{9D8B030D-6E8A-4147-A177-3AD203B41FA5}">
                      <a16:colId xmlns:a16="http://schemas.microsoft.com/office/drawing/2014/main" val="1464449842"/>
                    </a:ext>
                  </a:extLst>
                </a:gridCol>
                <a:gridCol w="808892">
                  <a:extLst>
                    <a:ext uri="{9D8B030D-6E8A-4147-A177-3AD203B41FA5}">
                      <a16:colId xmlns:a16="http://schemas.microsoft.com/office/drawing/2014/main" val="4225386438"/>
                    </a:ext>
                  </a:extLst>
                </a:gridCol>
                <a:gridCol w="562708">
                  <a:extLst>
                    <a:ext uri="{9D8B030D-6E8A-4147-A177-3AD203B41FA5}">
                      <a16:colId xmlns:a16="http://schemas.microsoft.com/office/drawing/2014/main" val="2350144238"/>
                    </a:ext>
                  </a:extLst>
                </a:gridCol>
                <a:gridCol w="582246">
                  <a:extLst>
                    <a:ext uri="{9D8B030D-6E8A-4147-A177-3AD203B41FA5}">
                      <a16:colId xmlns:a16="http://schemas.microsoft.com/office/drawing/2014/main" val="3732249599"/>
                    </a:ext>
                  </a:extLst>
                </a:gridCol>
                <a:gridCol w="879231">
                  <a:extLst>
                    <a:ext uri="{9D8B030D-6E8A-4147-A177-3AD203B41FA5}">
                      <a16:colId xmlns:a16="http://schemas.microsoft.com/office/drawing/2014/main" val="1475851619"/>
                    </a:ext>
                  </a:extLst>
                </a:gridCol>
                <a:gridCol w="867508">
                  <a:extLst>
                    <a:ext uri="{9D8B030D-6E8A-4147-A177-3AD203B41FA5}">
                      <a16:colId xmlns:a16="http://schemas.microsoft.com/office/drawing/2014/main" val="2002859120"/>
                    </a:ext>
                  </a:extLst>
                </a:gridCol>
                <a:gridCol w="871415">
                  <a:extLst>
                    <a:ext uri="{9D8B030D-6E8A-4147-A177-3AD203B41FA5}">
                      <a16:colId xmlns:a16="http://schemas.microsoft.com/office/drawing/2014/main" val="1182234127"/>
                    </a:ext>
                  </a:extLst>
                </a:gridCol>
                <a:gridCol w="914400">
                  <a:extLst>
                    <a:ext uri="{9D8B030D-6E8A-4147-A177-3AD203B41FA5}">
                      <a16:colId xmlns:a16="http://schemas.microsoft.com/office/drawing/2014/main" val="3427052400"/>
                    </a:ext>
                  </a:extLst>
                </a:gridCol>
                <a:gridCol w="914400">
                  <a:extLst>
                    <a:ext uri="{9D8B030D-6E8A-4147-A177-3AD203B41FA5}">
                      <a16:colId xmlns:a16="http://schemas.microsoft.com/office/drawing/2014/main" val="1655474451"/>
                    </a:ext>
                  </a:extLst>
                </a:gridCol>
              </a:tblGrid>
              <a:tr h="370840">
                <a:tc>
                  <a:txBody>
                    <a:bodyPr/>
                    <a:lstStyle/>
                    <a:p>
                      <a:r>
                        <a:rPr lang="en-US" sz="1200" dirty="0"/>
                        <a:t>Adhesive</a:t>
                      </a:r>
                    </a:p>
                  </a:txBody>
                  <a:tcPr/>
                </a:tc>
                <a:tc>
                  <a:txBody>
                    <a:bodyPr/>
                    <a:lstStyle/>
                    <a:p>
                      <a:r>
                        <a:rPr lang="en-US" sz="1200" dirty="0"/>
                        <a:t>Viscosity</a:t>
                      </a:r>
                    </a:p>
                  </a:txBody>
                  <a:tcPr/>
                </a:tc>
                <a:tc>
                  <a:txBody>
                    <a:bodyPr/>
                    <a:lstStyle/>
                    <a:p>
                      <a:r>
                        <a:rPr lang="en-US" sz="1200" dirty="0" err="1"/>
                        <a:t>Tglass</a:t>
                      </a:r>
                      <a:r>
                        <a:rPr lang="en-US" sz="1200" dirty="0"/>
                        <a:t> C</a:t>
                      </a:r>
                    </a:p>
                  </a:txBody>
                  <a:tcPr/>
                </a:tc>
                <a:tc gridSpan="2">
                  <a:txBody>
                    <a:bodyPr/>
                    <a:lstStyle/>
                    <a:p>
                      <a:r>
                        <a:rPr lang="en-US" sz="1200" dirty="0"/>
                        <a:t>CTE ppm/C</a:t>
                      </a:r>
                    </a:p>
                    <a:p>
                      <a:r>
                        <a:rPr lang="en-US" sz="1200" dirty="0"/>
                        <a:t>&lt;</a:t>
                      </a:r>
                      <a:r>
                        <a:rPr lang="en-US" sz="1200" dirty="0" err="1"/>
                        <a:t>Tg</a:t>
                      </a:r>
                      <a:r>
                        <a:rPr lang="en-US" sz="1200" dirty="0"/>
                        <a:t>       &gt;</a:t>
                      </a:r>
                      <a:r>
                        <a:rPr lang="en-US" sz="1200" dirty="0" err="1"/>
                        <a:t>Tg</a:t>
                      </a:r>
                      <a:endParaRPr lang="en-US" sz="1200" dirty="0"/>
                    </a:p>
                  </a:txBody>
                  <a:tcPr/>
                </a:tc>
                <a:tc hMerge="1">
                  <a:txBody>
                    <a:bodyPr/>
                    <a:lstStyle/>
                    <a:p>
                      <a:endParaRPr lang="en-US"/>
                    </a:p>
                  </a:txBody>
                  <a:tcPr/>
                </a:tc>
                <a:tc>
                  <a:txBody>
                    <a:bodyPr/>
                    <a:lstStyle/>
                    <a:p>
                      <a:r>
                        <a:rPr lang="en-US" sz="1200" dirty="0"/>
                        <a:t>Tensile Strength</a:t>
                      </a:r>
                    </a:p>
                  </a:txBody>
                  <a:tcPr/>
                </a:tc>
                <a:tc>
                  <a:txBody>
                    <a:bodyPr/>
                    <a:lstStyle/>
                    <a:p>
                      <a:r>
                        <a:rPr lang="en-US" sz="1200" dirty="0"/>
                        <a:t>Peel Strength</a:t>
                      </a:r>
                    </a:p>
                  </a:txBody>
                  <a:tcPr/>
                </a:tc>
                <a:tc>
                  <a:txBody>
                    <a:bodyPr/>
                    <a:lstStyle/>
                    <a:p>
                      <a:r>
                        <a:rPr lang="en-US" sz="1200" dirty="0"/>
                        <a:t>Shore D Hardness</a:t>
                      </a:r>
                    </a:p>
                  </a:txBody>
                  <a:tcPr/>
                </a:tc>
                <a:tc>
                  <a:txBody>
                    <a:bodyPr/>
                    <a:lstStyle/>
                    <a:p>
                      <a:r>
                        <a:rPr lang="en-US" sz="1200" dirty="0"/>
                        <a:t>Volume Shrinkage</a:t>
                      </a:r>
                    </a:p>
                  </a:txBody>
                  <a:tcPr/>
                </a:tc>
                <a:tc>
                  <a:txBody>
                    <a:bodyPr/>
                    <a:lstStyle/>
                    <a:p>
                      <a:r>
                        <a:rPr lang="en-US" sz="1200" dirty="0"/>
                        <a:t>Outgassing</a:t>
                      </a:r>
                    </a:p>
                  </a:txBody>
                  <a:tcPr/>
                </a:tc>
                <a:extLst>
                  <a:ext uri="{0D108BD9-81ED-4DB2-BD59-A6C34878D82A}">
                    <a16:rowId xmlns:a16="http://schemas.microsoft.com/office/drawing/2014/main" val="1110176833"/>
                  </a:ext>
                </a:extLst>
              </a:tr>
              <a:tr h="370840">
                <a:tc>
                  <a:txBody>
                    <a:bodyPr/>
                    <a:lstStyle/>
                    <a:p>
                      <a:r>
                        <a:rPr lang="en-US" sz="1200" dirty="0"/>
                        <a:t>NOA 61</a:t>
                      </a:r>
                    </a:p>
                  </a:txBody>
                  <a:tcPr/>
                </a:tc>
                <a:tc>
                  <a:txBody>
                    <a:bodyPr/>
                    <a:lstStyle/>
                    <a:p>
                      <a:r>
                        <a:rPr lang="en-US" sz="1200" dirty="0"/>
                        <a:t>300</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3148874513"/>
                  </a:ext>
                </a:extLst>
              </a:tr>
              <a:tr h="370840">
                <a:tc>
                  <a:txBody>
                    <a:bodyPr/>
                    <a:lstStyle/>
                    <a:p>
                      <a:r>
                        <a:rPr lang="en-US" sz="1200" dirty="0"/>
                        <a:t>NOA 63</a:t>
                      </a:r>
                    </a:p>
                  </a:txBody>
                  <a:tcPr/>
                </a:tc>
                <a:tc>
                  <a:txBody>
                    <a:bodyPr/>
                    <a:lstStyle/>
                    <a:p>
                      <a:r>
                        <a:rPr lang="en-US" sz="1200" dirty="0"/>
                        <a:t>2500</a:t>
                      </a:r>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tc>
                  <a:txBody>
                    <a:bodyPr/>
                    <a:lstStyle/>
                    <a:p>
                      <a:r>
                        <a:rPr lang="en-US" sz="1200" dirty="0"/>
                        <a:t>?</a:t>
                      </a:r>
                    </a:p>
                  </a:txBody>
                  <a:tcPr/>
                </a:tc>
                <a:extLst>
                  <a:ext uri="{0D108BD9-81ED-4DB2-BD59-A6C34878D82A}">
                    <a16:rowId xmlns:a16="http://schemas.microsoft.com/office/drawing/2014/main" val="784534025"/>
                  </a:ext>
                </a:extLst>
              </a:tr>
              <a:tr h="370840">
                <a:tc>
                  <a:txBody>
                    <a:bodyPr/>
                    <a:lstStyle/>
                    <a:p>
                      <a:r>
                        <a:rPr lang="en-US" sz="1200" dirty="0"/>
                        <a:t>353</a:t>
                      </a:r>
                    </a:p>
                  </a:txBody>
                  <a:tcPr/>
                </a:tc>
                <a:tc>
                  <a:txBody>
                    <a:bodyPr/>
                    <a:lstStyle/>
                    <a:p>
                      <a:r>
                        <a:rPr lang="en-US" sz="1200" dirty="0"/>
                        <a:t>4000</a:t>
                      </a:r>
                    </a:p>
                  </a:txBody>
                  <a:tcPr/>
                </a:tc>
                <a:tc>
                  <a:txBody>
                    <a:bodyPr/>
                    <a:lstStyle/>
                    <a:p>
                      <a:r>
                        <a:rPr lang="en-US" sz="1200" dirty="0"/>
                        <a:t>90</a:t>
                      </a:r>
                    </a:p>
                  </a:txBody>
                  <a:tcPr/>
                </a:tc>
                <a:tc>
                  <a:txBody>
                    <a:bodyPr/>
                    <a:lstStyle/>
                    <a:p>
                      <a:r>
                        <a:rPr lang="en-US" sz="1200" dirty="0"/>
                        <a:t>54      </a:t>
                      </a:r>
                    </a:p>
                  </a:txBody>
                  <a:tcPr/>
                </a:tc>
                <a:tc>
                  <a:txBody>
                    <a:bodyPr/>
                    <a:lstStyle/>
                    <a:p>
                      <a:r>
                        <a:rPr lang="en-US" sz="1200" dirty="0"/>
                        <a:t>206</a:t>
                      </a:r>
                    </a:p>
                  </a:txBody>
                  <a:tcPr/>
                </a:tc>
                <a:tc>
                  <a:txBody>
                    <a:bodyPr/>
                    <a:lstStyle/>
                    <a:p>
                      <a:endParaRPr lang="en-US" sz="1200" dirty="0"/>
                    </a:p>
                  </a:txBody>
                  <a:tcPr/>
                </a:tc>
                <a:tc>
                  <a:txBody>
                    <a:bodyPr/>
                    <a:lstStyle/>
                    <a:p>
                      <a:endParaRPr lang="en-US" sz="1200"/>
                    </a:p>
                  </a:txBody>
                  <a:tcPr/>
                </a:tc>
                <a:tc>
                  <a:txBody>
                    <a:bodyPr/>
                    <a:lstStyle/>
                    <a:p>
                      <a:endParaRPr lang="en-US" sz="1200"/>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226094925"/>
                  </a:ext>
                </a:extLst>
              </a:tr>
              <a:tr h="370840">
                <a:tc>
                  <a:txBody>
                    <a:bodyPr/>
                    <a:lstStyle/>
                    <a:p>
                      <a:r>
                        <a:rPr lang="en-US" sz="1200" dirty="0"/>
                        <a:t>H70S</a:t>
                      </a:r>
                    </a:p>
                  </a:txBody>
                  <a:tcPr/>
                </a:tc>
                <a:tc>
                  <a:txBody>
                    <a:bodyPr/>
                    <a:lstStyle/>
                    <a:p>
                      <a:endParaRPr lang="en-US" sz="1200" dirty="0"/>
                    </a:p>
                  </a:txBody>
                  <a:tcPr/>
                </a:tc>
                <a:tc>
                  <a:txBody>
                    <a:bodyPr/>
                    <a:lstStyle/>
                    <a:p>
                      <a:r>
                        <a:rPr lang="en-US" sz="1200" dirty="0"/>
                        <a:t>50</a:t>
                      </a:r>
                    </a:p>
                  </a:txBody>
                  <a:tcPr/>
                </a:tc>
                <a:tc gridSpan="2">
                  <a:txBody>
                    <a:bodyPr/>
                    <a:lstStyle/>
                    <a:p>
                      <a:endParaRPr lang="en-US" sz="1200"/>
                    </a:p>
                  </a:txBody>
                  <a:tcPr/>
                </a:tc>
                <a:tc hMerge="1">
                  <a:txBody>
                    <a:bodyPr/>
                    <a:lstStyle/>
                    <a:p>
                      <a:endParaRPr lang="en-US"/>
                    </a:p>
                  </a:txBody>
                  <a:tcPr/>
                </a:tc>
                <a:tc>
                  <a:txBody>
                    <a:bodyPr/>
                    <a:lstStyle/>
                    <a:p>
                      <a:endParaRPr lang="en-US" sz="1200" dirty="0"/>
                    </a:p>
                  </a:txBody>
                  <a:tcPr/>
                </a:tc>
                <a:tc>
                  <a:txBody>
                    <a:bodyPr/>
                    <a:lstStyle/>
                    <a:p>
                      <a:endParaRPr lang="en-US" sz="1200"/>
                    </a:p>
                  </a:txBody>
                  <a:tcPr/>
                </a:tc>
                <a:tc>
                  <a:txBody>
                    <a:bodyPr/>
                    <a:lstStyle/>
                    <a:p>
                      <a:r>
                        <a:rPr lang="en-US" sz="1200" dirty="0"/>
                        <a:t>83</a:t>
                      </a:r>
                    </a:p>
                  </a:txBody>
                  <a:tcPr/>
                </a:tc>
                <a:tc>
                  <a:txBody>
                    <a:bodyPr/>
                    <a:lstStyle/>
                    <a:p>
                      <a:endParaRPr lang="en-US" sz="1200" dirty="0"/>
                    </a:p>
                  </a:txBody>
                  <a:tcPr/>
                </a:tc>
                <a:tc>
                  <a:txBody>
                    <a:bodyPr/>
                    <a:lstStyle/>
                    <a:p>
                      <a:endParaRPr lang="en-US" sz="1200" dirty="0"/>
                    </a:p>
                  </a:txBody>
                  <a:tcPr/>
                </a:tc>
                <a:extLst>
                  <a:ext uri="{0D108BD9-81ED-4DB2-BD59-A6C34878D82A}">
                    <a16:rowId xmlns:a16="http://schemas.microsoft.com/office/drawing/2014/main" val="831878955"/>
                  </a:ext>
                </a:extLst>
              </a:tr>
            </a:tbl>
          </a:graphicData>
        </a:graphic>
      </p:graphicFrame>
      <p:sp>
        <p:nvSpPr>
          <p:cNvPr id="3" name="Title 2">
            <a:extLst>
              <a:ext uri="{FF2B5EF4-FFF2-40B4-BE49-F238E27FC236}">
                <a16:creationId xmlns:a16="http://schemas.microsoft.com/office/drawing/2014/main" id="{E8CB27C0-4BDD-A409-3501-E39146009325}"/>
              </a:ext>
            </a:extLst>
          </p:cNvPr>
          <p:cNvSpPr>
            <a:spLocks noGrp="1"/>
          </p:cNvSpPr>
          <p:nvPr>
            <p:ph type="title"/>
          </p:nvPr>
        </p:nvSpPr>
        <p:spPr/>
        <p:txBody>
          <a:bodyPr/>
          <a:lstStyle/>
          <a:p>
            <a:r>
              <a:rPr lang="en-US" dirty="0"/>
              <a:t>Adhesives Comparisons</a:t>
            </a:r>
          </a:p>
        </p:txBody>
      </p:sp>
      <p:sp>
        <p:nvSpPr>
          <p:cNvPr id="2" name="TextBox 1">
            <a:extLst>
              <a:ext uri="{FF2B5EF4-FFF2-40B4-BE49-F238E27FC236}">
                <a16:creationId xmlns:a16="http://schemas.microsoft.com/office/drawing/2014/main" id="{CB5A1AF8-9B62-6E60-CDD8-3C5F614F8203}"/>
              </a:ext>
            </a:extLst>
          </p:cNvPr>
          <p:cNvSpPr txBox="1"/>
          <p:nvPr/>
        </p:nvSpPr>
        <p:spPr>
          <a:xfrm>
            <a:off x="1335314" y="3875314"/>
            <a:ext cx="6789616" cy="369332"/>
          </a:xfrm>
          <a:prstGeom prst="rect">
            <a:avLst/>
          </a:prstGeom>
          <a:noFill/>
        </p:spPr>
        <p:txBody>
          <a:bodyPr wrap="none" rtlCol="0">
            <a:spAutoFit/>
          </a:bodyPr>
          <a:lstStyle/>
          <a:p>
            <a:r>
              <a:rPr lang="en-US" dirty="0"/>
              <a:t>Missing information. You will have to determine if the material works.</a:t>
            </a:r>
          </a:p>
        </p:txBody>
      </p:sp>
    </p:spTree>
    <p:extLst>
      <p:ext uri="{BB962C8B-B14F-4D97-AF65-F5344CB8AC3E}">
        <p14:creationId xmlns:p14="http://schemas.microsoft.com/office/powerpoint/2010/main" val="78084620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028BC0E-F7CB-F30A-D0EC-6BFC90921089}"/>
              </a:ext>
            </a:extLst>
          </p:cNvPr>
          <p:cNvSpPr>
            <a:spLocks noGrp="1"/>
          </p:cNvSpPr>
          <p:nvPr>
            <p:ph idx="1"/>
          </p:nvPr>
        </p:nvSpPr>
        <p:spPr/>
        <p:txBody>
          <a:bodyPr/>
          <a:lstStyle/>
          <a:p>
            <a:r>
              <a:rPr lang="en-US" dirty="0"/>
              <a:t>Cure method</a:t>
            </a:r>
          </a:p>
          <a:p>
            <a:pPr lvl="1"/>
            <a:r>
              <a:rPr lang="en-US" dirty="0"/>
              <a:t>UV + Thermal is best</a:t>
            </a:r>
          </a:p>
          <a:p>
            <a:pPr lvl="1"/>
            <a:r>
              <a:rPr lang="en-US" dirty="0"/>
              <a:t>UV (wavelength range can be hard to determine)</a:t>
            </a:r>
          </a:p>
          <a:p>
            <a:pPr lvl="1"/>
            <a:r>
              <a:rPr lang="en-US" dirty="0"/>
              <a:t>Thermal </a:t>
            </a:r>
          </a:p>
          <a:p>
            <a:r>
              <a:rPr lang="en-US" dirty="0"/>
              <a:t>Cure Temperature</a:t>
            </a:r>
          </a:p>
          <a:p>
            <a:pPr lvl="1"/>
            <a:r>
              <a:rPr lang="en-US" dirty="0"/>
              <a:t>Actual cure temperature might determine the “neutral point” temperature.</a:t>
            </a:r>
          </a:p>
          <a:p>
            <a:r>
              <a:rPr lang="en-US" dirty="0"/>
              <a:t>Amount</a:t>
            </a:r>
          </a:p>
          <a:p>
            <a:pPr lvl="1"/>
            <a:r>
              <a:rPr lang="en-US" dirty="0"/>
              <a:t>Less is typically better. Why??</a:t>
            </a:r>
          </a:p>
          <a:p>
            <a:pPr lvl="1"/>
            <a:r>
              <a:rPr lang="en-US" dirty="0"/>
              <a:t>Typical volumes very small ~ 1 cubic mm (=micro liter)</a:t>
            </a:r>
          </a:p>
          <a:p>
            <a:r>
              <a:rPr lang="en-US" dirty="0"/>
              <a:t>Application methods</a:t>
            </a:r>
          </a:p>
          <a:p>
            <a:pPr lvl="1"/>
            <a:r>
              <a:rPr lang="en-US" dirty="0"/>
              <a:t>Often manual</a:t>
            </a:r>
          </a:p>
          <a:p>
            <a:pPr lvl="2"/>
            <a:r>
              <a:rPr lang="en-US" dirty="0"/>
              <a:t>Use surface tension.</a:t>
            </a:r>
          </a:p>
          <a:p>
            <a:pPr lvl="2"/>
            <a:r>
              <a:rPr lang="en-US" dirty="0"/>
              <a:t>A drop on a small wire.</a:t>
            </a:r>
          </a:p>
          <a:p>
            <a:pPr lvl="1"/>
            <a:r>
              <a:rPr lang="en-US" dirty="0"/>
              <a:t>Micro-pipette (often used in bio tech)</a:t>
            </a:r>
          </a:p>
          <a:p>
            <a:pPr lvl="1"/>
            <a:r>
              <a:rPr lang="en-US" dirty="0"/>
              <a:t>Automated dispensing available, but more $$, time up-front.</a:t>
            </a:r>
          </a:p>
          <a:p>
            <a:endParaRPr lang="en-US" dirty="0"/>
          </a:p>
        </p:txBody>
      </p:sp>
      <p:sp>
        <p:nvSpPr>
          <p:cNvPr id="3" name="Title 2">
            <a:extLst>
              <a:ext uri="{FF2B5EF4-FFF2-40B4-BE49-F238E27FC236}">
                <a16:creationId xmlns:a16="http://schemas.microsoft.com/office/drawing/2014/main" id="{FF4655D0-CF18-6CD2-7BBF-90200875F6C7}"/>
              </a:ext>
            </a:extLst>
          </p:cNvPr>
          <p:cNvSpPr>
            <a:spLocks noGrp="1"/>
          </p:cNvSpPr>
          <p:nvPr>
            <p:ph type="title"/>
          </p:nvPr>
        </p:nvSpPr>
        <p:spPr/>
        <p:txBody>
          <a:bodyPr/>
          <a:lstStyle/>
          <a:p>
            <a:r>
              <a:rPr lang="en-US" dirty="0"/>
              <a:t>Epoxy Guidelines/Notes continued</a:t>
            </a:r>
          </a:p>
        </p:txBody>
      </p:sp>
    </p:spTree>
    <p:extLst>
      <p:ext uri="{BB962C8B-B14F-4D97-AF65-F5344CB8AC3E}">
        <p14:creationId xmlns:p14="http://schemas.microsoft.com/office/powerpoint/2010/main" val="362110103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4166D7-65EA-BCCC-F137-BAC1413A31B4}"/>
              </a:ext>
            </a:extLst>
          </p:cNvPr>
          <p:cNvSpPr>
            <a:spLocks noGrp="1"/>
          </p:cNvSpPr>
          <p:nvPr>
            <p:ph idx="1"/>
          </p:nvPr>
        </p:nvSpPr>
        <p:spPr/>
        <p:txBody>
          <a:bodyPr/>
          <a:lstStyle/>
          <a:p>
            <a:r>
              <a:rPr lang="en-US" dirty="0"/>
              <a:t>Heavily Used-Many suppliers.</a:t>
            </a:r>
          </a:p>
          <a:p>
            <a:r>
              <a:rPr lang="en-US" dirty="0"/>
              <a:t>Check Manufacturer for recommended material/surface compatibility</a:t>
            </a:r>
          </a:p>
          <a:p>
            <a:pPr lvl="1"/>
            <a:r>
              <a:rPr lang="en-US" dirty="0"/>
              <a:t>Find the expert within the company</a:t>
            </a:r>
          </a:p>
          <a:p>
            <a:r>
              <a:rPr lang="en-US" dirty="0"/>
              <a:t>Great for quick cures.</a:t>
            </a:r>
          </a:p>
          <a:p>
            <a:r>
              <a:rPr lang="en-US" dirty="0"/>
              <a:t>Heat</a:t>
            </a:r>
          </a:p>
          <a:p>
            <a:pPr lvl="1"/>
            <a:r>
              <a:rPr lang="en-US" dirty="0"/>
              <a:t>UV sources can generate a lot of heat</a:t>
            </a:r>
          </a:p>
          <a:p>
            <a:pPr lvl="1"/>
            <a:r>
              <a:rPr lang="en-US" dirty="0"/>
              <a:t>Metal tool exposed to UV can heat up</a:t>
            </a:r>
          </a:p>
          <a:p>
            <a:pPr lvl="1"/>
            <a:r>
              <a:rPr lang="en-US" dirty="0">
                <a:sym typeface="Wingdings" panose="05000000000000000000" pitchFamily="2" charset="2"/>
              </a:rPr>
              <a:t>Heat means parts will move.</a:t>
            </a:r>
            <a:endParaRPr lang="en-US" dirty="0"/>
          </a:p>
          <a:p>
            <a:r>
              <a:rPr lang="en-US" dirty="0"/>
              <a:t>Most durable is UV + Heat</a:t>
            </a:r>
          </a:p>
          <a:p>
            <a:pPr lvl="1"/>
            <a:r>
              <a:rPr lang="en-US" dirty="0"/>
              <a:t>Check part again after heat </a:t>
            </a:r>
          </a:p>
          <a:p>
            <a:pPr lvl="1"/>
            <a:r>
              <a:rPr lang="en-US" dirty="0"/>
              <a:t>Can skip the heat for prototype testing</a:t>
            </a:r>
          </a:p>
          <a:p>
            <a:pPr lvl="1"/>
            <a:r>
              <a:rPr lang="en-US" dirty="0"/>
              <a:t>Temperatures for heat cure typically in the 90C range</a:t>
            </a:r>
          </a:p>
        </p:txBody>
      </p:sp>
      <p:sp>
        <p:nvSpPr>
          <p:cNvPr id="3" name="Title 2">
            <a:extLst>
              <a:ext uri="{FF2B5EF4-FFF2-40B4-BE49-F238E27FC236}">
                <a16:creationId xmlns:a16="http://schemas.microsoft.com/office/drawing/2014/main" id="{1E77053F-646A-D5F0-8702-65231C7B7320}"/>
              </a:ext>
            </a:extLst>
          </p:cNvPr>
          <p:cNvSpPr>
            <a:spLocks noGrp="1"/>
          </p:cNvSpPr>
          <p:nvPr>
            <p:ph type="title"/>
          </p:nvPr>
        </p:nvSpPr>
        <p:spPr/>
        <p:txBody>
          <a:bodyPr/>
          <a:lstStyle/>
          <a:p>
            <a:r>
              <a:rPr lang="en-US" dirty="0"/>
              <a:t>UV Epoxies</a:t>
            </a:r>
          </a:p>
        </p:txBody>
      </p:sp>
    </p:spTree>
    <p:extLst>
      <p:ext uri="{BB962C8B-B14F-4D97-AF65-F5344CB8AC3E}">
        <p14:creationId xmlns:p14="http://schemas.microsoft.com/office/powerpoint/2010/main" val="101913206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B97CC7-D44A-F1E1-E4AE-B8024FA146E6}"/>
              </a:ext>
            </a:extLst>
          </p:cNvPr>
          <p:cNvSpPr>
            <a:spLocks noGrp="1"/>
          </p:cNvSpPr>
          <p:nvPr>
            <p:ph idx="1"/>
          </p:nvPr>
        </p:nvSpPr>
        <p:spPr/>
        <p:txBody>
          <a:bodyPr/>
          <a:lstStyle/>
          <a:p>
            <a:r>
              <a:rPr lang="en-US" dirty="0"/>
              <a:t>Thermistor</a:t>
            </a:r>
          </a:p>
          <a:p>
            <a:pPr lvl="1"/>
            <a:r>
              <a:rPr lang="en-US" dirty="0"/>
              <a:t>Very common</a:t>
            </a:r>
          </a:p>
          <a:p>
            <a:pPr lvl="1"/>
            <a:r>
              <a:rPr lang="en-US" dirty="0"/>
              <a:t>Nonlinear, but well characterized</a:t>
            </a:r>
          </a:p>
          <a:p>
            <a:pPr lvl="1"/>
            <a:r>
              <a:rPr lang="en-US" dirty="0"/>
              <a:t>Put in a curve</a:t>
            </a:r>
          </a:p>
          <a:p>
            <a:r>
              <a:rPr lang="en-US" dirty="0"/>
              <a:t>Thermocouple</a:t>
            </a:r>
          </a:p>
          <a:p>
            <a:r>
              <a:rPr lang="en-US" dirty="0"/>
              <a:t>RTD</a:t>
            </a:r>
          </a:p>
          <a:p>
            <a:pPr lvl="1"/>
            <a:r>
              <a:rPr lang="en-US" dirty="0"/>
              <a:t>Linear</a:t>
            </a:r>
          </a:p>
          <a:p>
            <a:pPr lvl="1"/>
            <a:r>
              <a:rPr lang="en-US" dirty="0"/>
              <a:t>Not used as often</a:t>
            </a:r>
          </a:p>
        </p:txBody>
      </p:sp>
      <p:sp>
        <p:nvSpPr>
          <p:cNvPr id="3" name="Title 2">
            <a:extLst>
              <a:ext uri="{FF2B5EF4-FFF2-40B4-BE49-F238E27FC236}">
                <a16:creationId xmlns:a16="http://schemas.microsoft.com/office/drawing/2014/main" id="{A843E81D-6FE1-405C-46BC-1BEED8BAD308}"/>
              </a:ext>
            </a:extLst>
          </p:cNvPr>
          <p:cNvSpPr>
            <a:spLocks noGrp="1"/>
          </p:cNvSpPr>
          <p:nvPr>
            <p:ph type="title"/>
          </p:nvPr>
        </p:nvSpPr>
        <p:spPr/>
        <p:txBody>
          <a:bodyPr/>
          <a:lstStyle/>
          <a:p>
            <a:r>
              <a:rPr lang="en-US" dirty="0"/>
              <a:t>Temperature Sensors</a:t>
            </a:r>
          </a:p>
        </p:txBody>
      </p:sp>
    </p:spTree>
    <p:extLst>
      <p:ext uri="{BB962C8B-B14F-4D97-AF65-F5344CB8AC3E}">
        <p14:creationId xmlns:p14="http://schemas.microsoft.com/office/powerpoint/2010/main" val="345599751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2142AA-8563-F77F-1B77-C321977AABA7}"/>
              </a:ext>
            </a:extLst>
          </p:cNvPr>
          <p:cNvSpPr>
            <a:spLocks noGrp="1"/>
          </p:cNvSpPr>
          <p:nvPr>
            <p:ph idx="1"/>
          </p:nvPr>
        </p:nvSpPr>
        <p:spPr/>
        <p:txBody>
          <a:bodyPr/>
          <a:lstStyle/>
          <a:p>
            <a:r>
              <a:rPr lang="en-US" dirty="0"/>
              <a:t>Objective</a:t>
            </a:r>
          </a:p>
          <a:p>
            <a:pPr lvl="1"/>
            <a:r>
              <a:rPr lang="en-US" dirty="0"/>
              <a:t>Hints on packaging.</a:t>
            </a:r>
          </a:p>
          <a:p>
            <a:pPr lvl="1"/>
            <a:r>
              <a:rPr lang="en-US" dirty="0"/>
              <a:t>I would like you to </a:t>
            </a:r>
            <a:r>
              <a:rPr lang="en-US" i="1" dirty="0"/>
              <a:t>think</a:t>
            </a:r>
            <a:r>
              <a:rPr lang="en-US" dirty="0"/>
              <a:t>.</a:t>
            </a:r>
          </a:p>
          <a:p>
            <a:pPr lvl="2"/>
            <a:r>
              <a:rPr lang="en-US" dirty="0"/>
              <a:t>Figure out what questions to ask.</a:t>
            </a:r>
          </a:p>
          <a:p>
            <a:pPr lvl="2"/>
            <a:r>
              <a:rPr lang="en-US" dirty="0"/>
              <a:t>Give you the tools needed to find your specific answers.</a:t>
            </a:r>
          </a:p>
          <a:p>
            <a:pPr lvl="1"/>
            <a:r>
              <a:rPr lang="en-US" dirty="0"/>
              <a:t>Resources: what common industry tests need to be met.</a:t>
            </a:r>
          </a:p>
          <a:p>
            <a:r>
              <a:rPr lang="en-US" dirty="0"/>
              <a:t>Not covering</a:t>
            </a:r>
          </a:p>
          <a:p>
            <a:pPr lvl="1"/>
            <a:r>
              <a:rPr lang="en-US" dirty="0"/>
              <a:t>Waveguide theory, optical coupling theory.</a:t>
            </a:r>
          </a:p>
          <a:p>
            <a:pPr lvl="1"/>
            <a:r>
              <a:rPr lang="en-US" dirty="0"/>
              <a:t>Not much math here.</a:t>
            </a:r>
          </a:p>
          <a:p>
            <a:r>
              <a:rPr lang="en-US" dirty="0"/>
              <a:t>Stuff I cannot talk about</a:t>
            </a:r>
          </a:p>
          <a:p>
            <a:pPr lvl="1"/>
            <a:r>
              <a:rPr lang="en-US" dirty="0"/>
              <a:t>Vendors, specific processes, specific materials, specific tools.</a:t>
            </a:r>
          </a:p>
          <a:p>
            <a:r>
              <a:rPr lang="en-US" dirty="0"/>
              <a:t>Detailed Topics.</a:t>
            </a:r>
          </a:p>
          <a:p>
            <a:r>
              <a:rPr lang="en-US" dirty="0"/>
              <a:t>Green Packaging.</a:t>
            </a:r>
          </a:p>
          <a:p>
            <a:endParaRPr lang="en-US" dirty="0"/>
          </a:p>
        </p:txBody>
      </p:sp>
      <p:sp>
        <p:nvSpPr>
          <p:cNvPr id="3" name="Title 2">
            <a:extLst>
              <a:ext uri="{FF2B5EF4-FFF2-40B4-BE49-F238E27FC236}">
                <a16:creationId xmlns:a16="http://schemas.microsoft.com/office/drawing/2014/main" id="{78CF8290-4DF9-6F2C-FD2B-9412E3A6A033}"/>
              </a:ext>
            </a:extLst>
          </p:cNvPr>
          <p:cNvSpPr>
            <a:spLocks noGrp="1"/>
          </p:cNvSpPr>
          <p:nvPr>
            <p:ph type="title"/>
          </p:nvPr>
        </p:nvSpPr>
        <p:spPr/>
        <p:txBody>
          <a:bodyPr/>
          <a:lstStyle/>
          <a:p>
            <a:r>
              <a:rPr lang="en-US" dirty="0"/>
              <a:t>Outline</a:t>
            </a:r>
          </a:p>
        </p:txBody>
      </p:sp>
    </p:spTree>
    <p:extLst>
      <p:ext uri="{BB962C8B-B14F-4D97-AF65-F5344CB8AC3E}">
        <p14:creationId xmlns:p14="http://schemas.microsoft.com/office/powerpoint/2010/main" val="212343234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7358CC-E810-AD11-B05A-3EEEB8653EA7}"/>
              </a:ext>
            </a:extLst>
          </p:cNvPr>
          <p:cNvSpPr>
            <a:spLocks noGrp="1"/>
          </p:cNvSpPr>
          <p:nvPr>
            <p:ph idx="1"/>
          </p:nvPr>
        </p:nvSpPr>
        <p:spPr/>
        <p:txBody>
          <a:bodyPr/>
          <a:lstStyle/>
          <a:p>
            <a:r>
              <a:rPr lang="en-US" dirty="0"/>
              <a:t>CTE mismatch creates forces</a:t>
            </a:r>
          </a:p>
          <a:p>
            <a:pPr lvl="1"/>
            <a:r>
              <a:rPr lang="en-US" dirty="0"/>
              <a:t>(think of strained QW lasers)</a:t>
            </a:r>
          </a:p>
          <a:p>
            <a:r>
              <a:rPr lang="en-US" dirty="0"/>
              <a:t>F=E*</a:t>
            </a:r>
            <a:r>
              <a:rPr lang="en-US" dirty="0">
                <a:latin typeface="Symbol" panose="05050102010706020507" pitchFamily="18" charset="2"/>
              </a:rPr>
              <a:t>a</a:t>
            </a:r>
            <a:r>
              <a:rPr lang="en-US" dirty="0"/>
              <a:t>*</a:t>
            </a:r>
            <a:r>
              <a:rPr lang="en-US" dirty="0">
                <a:latin typeface="Symbol" panose="05050102010706020507" pitchFamily="18" charset="2"/>
              </a:rPr>
              <a:t>D</a:t>
            </a:r>
            <a:r>
              <a:rPr lang="en-US" dirty="0"/>
              <a:t>T*A [Pascals in SI or PSI in Imperial]</a:t>
            </a:r>
          </a:p>
          <a:p>
            <a:pPr lvl="1"/>
            <a:r>
              <a:rPr lang="en-US" dirty="0"/>
              <a:t>E-Youngs modulus</a:t>
            </a:r>
          </a:p>
          <a:p>
            <a:pPr lvl="1"/>
            <a:r>
              <a:rPr lang="en-US" dirty="0">
                <a:latin typeface="Symbol" panose="05050102010706020507" pitchFamily="18" charset="2"/>
              </a:rPr>
              <a:t>a</a:t>
            </a:r>
            <a:r>
              <a:rPr lang="en-US" dirty="0"/>
              <a:t> coefficient of thermal expansion</a:t>
            </a:r>
          </a:p>
          <a:p>
            <a:pPr lvl="1"/>
            <a:r>
              <a:rPr lang="en-US" dirty="0">
                <a:latin typeface="Symbol" panose="05050102010706020507" pitchFamily="18" charset="2"/>
              </a:rPr>
              <a:t>D</a:t>
            </a:r>
            <a:r>
              <a:rPr lang="en-US" dirty="0"/>
              <a:t>T temperature change</a:t>
            </a:r>
          </a:p>
          <a:p>
            <a:pPr lvl="1"/>
            <a:r>
              <a:rPr lang="en-US" dirty="0"/>
              <a:t>A cross sectional area</a:t>
            </a:r>
          </a:p>
        </p:txBody>
      </p:sp>
      <p:sp>
        <p:nvSpPr>
          <p:cNvPr id="3" name="Title 2">
            <a:extLst>
              <a:ext uri="{FF2B5EF4-FFF2-40B4-BE49-F238E27FC236}">
                <a16:creationId xmlns:a16="http://schemas.microsoft.com/office/drawing/2014/main" id="{18B275EB-F1CA-D6A0-AF99-617ABEA68CB7}"/>
              </a:ext>
            </a:extLst>
          </p:cNvPr>
          <p:cNvSpPr>
            <a:spLocks noGrp="1"/>
          </p:cNvSpPr>
          <p:nvPr>
            <p:ph type="title"/>
          </p:nvPr>
        </p:nvSpPr>
        <p:spPr/>
        <p:txBody>
          <a:bodyPr/>
          <a:lstStyle/>
          <a:p>
            <a:r>
              <a:rPr lang="en-US" dirty="0"/>
              <a:t>Force – CTE mismatch</a:t>
            </a:r>
          </a:p>
        </p:txBody>
      </p:sp>
    </p:spTree>
    <p:extLst>
      <p:ext uri="{BB962C8B-B14F-4D97-AF65-F5344CB8AC3E}">
        <p14:creationId xmlns:p14="http://schemas.microsoft.com/office/powerpoint/2010/main" val="420927349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57CDCA-E32D-6255-7850-E11157F1714C}"/>
              </a:ext>
            </a:extLst>
          </p:cNvPr>
          <p:cNvSpPr>
            <a:spLocks noGrp="1"/>
          </p:cNvSpPr>
          <p:nvPr>
            <p:ph idx="1"/>
          </p:nvPr>
        </p:nvSpPr>
        <p:spPr/>
        <p:txBody>
          <a:bodyPr/>
          <a:lstStyle/>
          <a:p>
            <a:r>
              <a:rPr lang="en-US" dirty="0"/>
              <a:t>Simple Heat Flow - Conduction</a:t>
            </a:r>
          </a:p>
          <a:p>
            <a:r>
              <a:rPr lang="en-US" dirty="0"/>
              <a:t>Thermal conductivity</a:t>
            </a:r>
          </a:p>
          <a:p>
            <a:pPr lvl="1"/>
            <a:r>
              <a:rPr lang="en-US" dirty="0" err="1">
                <a:latin typeface="Symbol" panose="05050102010706020507" pitchFamily="18" charset="2"/>
              </a:rPr>
              <a:t>s</a:t>
            </a:r>
            <a:r>
              <a:rPr lang="en-US" baseline="-25000" dirty="0" err="1"/>
              <a:t>T</a:t>
            </a:r>
            <a:r>
              <a:rPr lang="en-US" dirty="0"/>
              <a:t> [Watts/(m-K)]</a:t>
            </a:r>
          </a:p>
          <a:p>
            <a:r>
              <a:rPr lang="en-US" dirty="0"/>
              <a:t>Temperature change</a:t>
            </a:r>
          </a:p>
          <a:p>
            <a:pPr lvl="1"/>
            <a:r>
              <a:rPr lang="en-US" dirty="0"/>
              <a:t>(T</a:t>
            </a:r>
            <a:r>
              <a:rPr lang="en-US" baseline="-25000" dirty="0"/>
              <a:t>1</a:t>
            </a:r>
            <a:r>
              <a:rPr lang="en-US" dirty="0"/>
              <a:t>-T</a:t>
            </a:r>
            <a:r>
              <a:rPr lang="en-US" baseline="-25000" dirty="0"/>
              <a:t>2</a:t>
            </a:r>
            <a:r>
              <a:rPr lang="en-US" dirty="0"/>
              <a:t>)=Q*R</a:t>
            </a:r>
            <a:r>
              <a:rPr lang="en-US" baseline="-25000" dirty="0"/>
              <a:t>T</a:t>
            </a:r>
            <a:r>
              <a:rPr lang="en-US" dirty="0"/>
              <a:t>   </a:t>
            </a:r>
          </a:p>
          <a:p>
            <a:pPr lvl="1"/>
            <a:r>
              <a:rPr lang="en-US" dirty="0"/>
              <a:t>R</a:t>
            </a:r>
            <a:r>
              <a:rPr lang="en-US" baseline="-25000" dirty="0"/>
              <a:t>T</a:t>
            </a:r>
            <a:r>
              <a:rPr lang="en-US" dirty="0"/>
              <a:t>=L/(A </a:t>
            </a:r>
            <a:r>
              <a:rPr lang="en-US" dirty="0" err="1">
                <a:latin typeface="Symbol" panose="05050102010706020507" pitchFamily="18" charset="2"/>
              </a:rPr>
              <a:t>s</a:t>
            </a:r>
            <a:r>
              <a:rPr lang="en-US" baseline="-25000" dirty="0" err="1"/>
              <a:t>T</a:t>
            </a:r>
            <a:r>
              <a:rPr lang="en-US" dirty="0"/>
              <a:t>) Thermal resistance [K/W]</a:t>
            </a:r>
          </a:p>
          <a:p>
            <a:pPr lvl="2"/>
            <a:r>
              <a:rPr lang="en-US" dirty="0"/>
              <a:t>h=1/R</a:t>
            </a:r>
            <a:r>
              <a:rPr lang="en-US" baseline="-25000" dirty="0"/>
              <a:t>T</a:t>
            </a:r>
            <a:r>
              <a:rPr lang="en-US" dirty="0"/>
              <a:t> heat transfer coefficient</a:t>
            </a:r>
          </a:p>
          <a:p>
            <a:r>
              <a:rPr lang="en-US" dirty="0"/>
              <a:t>Multiple Layers of Materials</a:t>
            </a:r>
          </a:p>
          <a:p>
            <a:pPr lvl="1"/>
            <a:r>
              <a:rPr lang="en-US" dirty="0"/>
              <a:t>Add R</a:t>
            </a:r>
            <a:r>
              <a:rPr lang="en-US" baseline="-25000" dirty="0"/>
              <a:t>T</a:t>
            </a:r>
          </a:p>
          <a:p>
            <a:r>
              <a:rPr lang="en-US" dirty="0"/>
              <a:t>What is Q for a laser diode?</a:t>
            </a:r>
          </a:p>
          <a:p>
            <a:endParaRPr lang="en-US"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A83F4E89-C6F8-5A8A-10B9-8BE97EFA0E68}"/>
              </a:ext>
            </a:extLst>
          </p:cNvPr>
          <p:cNvSpPr>
            <a:spLocks noGrp="1"/>
          </p:cNvSpPr>
          <p:nvPr>
            <p:ph type="title"/>
          </p:nvPr>
        </p:nvSpPr>
        <p:spPr/>
        <p:txBody>
          <a:bodyPr/>
          <a:lstStyle/>
          <a:p>
            <a:r>
              <a:rPr lang="en-US" dirty="0"/>
              <a:t>Thermal Calculations</a:t>
            </a:r>
          </a:p>
        </p:txBody>
      </p:sp>
      <p:pic>
        <p:nvPicPr>
          <p:cNvPr id="6" name="Picture 5">
            <a:extLst>
              <a:ext uri="{FF2B5EF4-FFF2-40B4-BE49-F238E27FC236}">
                <a16:creationId xmlns:a16="http://schemas.microsoft.com/office/drawing/2014/main" id="{B686EC78-83B5-9B57-8E61-CC6284EBB33E}"/>
              </a:ext>
            </a:extLst>
          </p:cNvPr>
          <p:cNvPicPr>
            <a:picLocks noChangeAspect="1"/>
          </p:cNvPicPr>
          <p:nvPr/>
        </p:nvPicPr>
        <p:blipFill rotWithShape="1">
          <a:blip r:embed="rId3"/>
          <a:srcRect b="24648"/>
          <a:stretch/>
        </p:blipFill>
        <p:spPr>
          <a:xfrm>
            <a:off x="4641361" y="711199"/>
            <a:ext cx="3939931" cy="1805355"/>
          </a:xfrm>
          <a:prstGeom prst="rect">
            <a:avLst/>
          </a:prstGeom>
        </p:spPr>
      </p:pic>
      <p:sp>
        <p:nvSpPr>
          <p:cNvPr id="7" name="TextBox 6">
            <a:extLst>
              <a:ext uri="{FF2B5EF4-FFF2-40B4-BE49-F238E27FC236}">
                <a16:creationId xmlns:a16="http://schemas.microsoft.com/office/drawing/2014/main" id="{4BBF5E99-6E21-3278-B816-219619A7C008}"/>
              </a:ext>
            </a:extLst>
          </p:cNvPr>
          <p:cNvSpPr txBox="1"/>
          <p:nvPr/>
        </p:nvSpPr>
        <p:spPr>
          <a:xfrm>
            <a:off x="4861170" y="2147222"/>
            <a:ext cx="3553409" cy="369332"/>
          </a:xfrm>
          <a:prstGeom prst="rect">
            <a:avLst/>
          </a:prstGeom>
          <a:noFill/>
        </p:spPr>
        <p:txBody>
          <a:bodyPr wrap="none" rtlCol="0">
            <a:spAutoFit/>
          </a:bodyPr>
          <a:lstStyle/>
          <a:p>
            <a:r>
              <a:rPr lang="en-US" dirty="0"/>
              <a:t>Laser          materials          housing</a:t>
            </a:r>
          </a:p>
        </p:txBody>
      </p:sp>
      <p:sp>
        <p:nvSpPr>
          <p:cNvPr id="4" name="TextBox 3">
            <a:extLst>
              <a:ext uri="{FF2B5EF4-FFF2-40B4-BE49-F238E27FC236}">
                <a16:creationId xmlns:a16="http://schemas.microsoft.com/office/drawing/2014/main" id="{03B8E7EE-550F-73AE-748B-8CB7AA25F60E}"/>
              </a:ext>
            </a:extLst>
          </p:cNvPr>
          <p:cNvSpPr txBox="1"/>
          <p:nvPr/>
        </p:nvSpPr>
        <p:spPr>
          <a:xfrm>
            <a:off x="2656115" y="1902826"/>
            <a:ext cx="1748970" cy="307777"/>
          </a:xfrm>
          <a:prstGeom prst="rect">
            <a:avLst/>
          </a:prstGeom>
          <a:noFill/>
        </p:spPr>
        <p:txBody>
          <a:bodyPr wrap="square" rtlCol="0">
            <a:spAutoFit/>
          </a:bodyPr>
          <a:lstStyle/>
          <a:p>
            <a:r>
              <a:rPr lang="en-US" sz="1400" dirty="0"/>
              <a:t>Q heat flow [Watts]</a:t>
            </a:r>
          </a:p>
        </p:txBody>
      </p:sp>
    </p:spTree>
    <p:extLst>
      <p:ext uri="{BB962C8B-B14F-4D97-AF65-F5344CB8AC3E}">
        <p14:creationId xmlns:p14="http://schemas.microsoft.com/office/powerpoint/2010/main" val="229674382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44F0B2-62B2-01D4-BC38-F5F30119B262}"/>
              </a:ext>
            </a:extLst>
          </p:cNvPr>
          <p:cNvSpPr>
            <a:spLocks noGrp="1"/>
          </p:cNvSpPr>
          <p:nvPr>
            <p:ph idx="1"/>
          </p:nvPr>
        </p:nvSpPr>
        <p:spPr/>
        <p:txBody>
          <a:bodyPr/>
          <a:lstStyle/>
          <a:p>
            <a:r>
              <a:rPr lang="en-US" dirty="0"/>
              <a:t>RoHS vs non-RoHS</a:t>
            </a:r>
          </a:p>
          <a:p>
            <a:pPr lvl="1"/>
            <a:r>
              <a:rPr lang="en-US" dirty="0"/>
              <a:t>Lead content by weight of a final package.</a:t>
            </a:r>
          </a:p>
          <a:p>
            <a:r>
              <a:rPr lang="en-US" dirty="0"/>
              <a:t>Shape</a:t>
            </a:r>
          </a:p>
          <a:p>
            <a:pPr lvl="1"/>
            <a:r>
              <a:rPr lang="en-US" dirty="0"/>
              <a:t>Usual wire.</a:t>
            </a:r>
          </a:p>
          <a:p>
            <a:pPr lvl="1"/>
            <a:r>
              <a:rPr lang="en-US" dirty="0"/>
              <a:t>With and without flux.</a:t>
            </a:r>
          </a:p>
          <a:p>
            <a:r>
              <a:rPr lang="en-US" dirty="0"/>
              <a:t>Preform</a:t>
            </a:r>
          </a:p>
          <a:p>
            <a:pPr lvl="1"/>
            <a:r>
              <a:rPr lang="en-US" dirty="0"/>
              <a:t>Premade design with a specific shape.</a:t>
            </a:r>
          </a:p>
          <a:p>
            <a:r>
              <a:rPr lang="en-US" dirty="0"/>
              <a:t>Heating methods</a:t>
            </a:r>
          </a:p>
          <a:p>
            <a:pPr lvl="1"/>
            <a:r>
              <a:rPr lang="en-US" dirty="0"/>
              <a:t>Irons/guns</a:t>
            </a:r>
          </a:p>
          <a:p>
            <a:pPr lvl="1"/>
            <a:r>
              <a:rPr lang="en-US" dirty="0"/>
              <a:t>Convective/radiant using shaped wire</a:t>
            </a:r>
          </a:p>
          <a:p>
            <a:pPr lvl="1"/>
            <a:r>
              <a:rPr lang="en-US" dirty="0"/>
              <a:t> Inductive Heating (Eddy current) </a:t>
            </a:r>
          </a:p>
        </p:txBody>
      </p:sp>
      <p:sp>
        <p:nvSpPr>
          <p:cNvPr id="3" name="Title 2">
            <a:extLst>
              <a:ext uri="{FF2B5EF4-FFF2-40B4-BE49-F238E27FC236}">
                <a16:creationId xmlns:a16="http://schemas.microsoft.com/office/drawing/2014/main" id="{24CFC46B-1137-B56F-BF53-1F58BD7D0DAF}"/>
              </a:ext>
            </a:extLst>
          </p:cNvPr>
          <p:cNvSpPr>
            <a:spLocks noGrp="1"/>
          </p:cNvSpPr>
          <p:nvPr>
            <p:ph type="title"/>
          </p:nvPr>
        </p:nvSpPr>
        <p:spPr/>
        <p:txBody>
          <a:bodyPr/>
          <a:lstStyle/>
          <a:p>
            <a:r>
              <a:rPr lang="en-US" dirty="0"/>
              <a:t>Solder</a:t>
            </a:r>
          </a:p>
        </p:txBody>
      </p:sp>
      <p:pic>
        <p:nvPicPr>
          <p:cNvPr id="5" name="Picture 4" descr="A pair of black sticks&#10;&#10;Description automatically generated">
            <a:extLst>
              <a:ext uri="{FF2B5EF4-FFF2-40B4-BE49-F238E27FC236}">
                <a16:creationId xmlns:a16="http://schemas.microsoft.com/office/drawing/2014/main" id="{B7B92134-7E95-3F7D-82B9-C7BC37AAEB1D}"/>
              </a:ext>
            </a:extLst>
          </p:cNvPr>
          <p:cNvPicPr>
            <a:picLocks noChangeAspect="1"/>
          </p:cNvPicPr>
          <p:nvPr/>
        </p:nvPicPr>
        <p:blipFill>
          <a:blip r:embed="rId3"/>
          <a:stretch>
            <a:fillRect/>
          </a:stretch>
        </p:blipFill>
        <p:spPr>
          <a:xfrm>
            <a:off x="4170239" y="3221680"/>
            <a:ext cx="1158913" cy="649931"/>
          </a:xfrm>
          <a:prstGeom prst="rect">
            <a:avLst/>
          </a:prstGeom>
        </p:spPr>
      </p:pic>
      <p:pic>
        <p:nvPicPr>
          <p:cNvPr id="4" name="Picture 3">
            <a:extLst>
              <a:ext uri="{FF2B5EF4-FFF2-40B4-BE49-F238E27FC236}">
                <a16:creationId xmlns:a16="http://schemas.microsoft.com/office/drawing/2014/main" id="{965EEA09-B624-2F40-DAD2-7BF4404F0B30}"/>
              </a:ext>
            </a:extLst>
          </p:cNvPr>
          <p:cNvPicPr>
            <a:picLocks noChangeAspect="1"/>
          </p:cNvPicPr>
          <p:nvPr/>
        </p:nvPicPr>
        <p:blipFill>
          <a:blip r:embed="rId4"/>
          <a:stretch>
            <a:fillRect/>
          </a:stretch>
        </p:blipFill>
        <p:spPr>
          <a:xfrm>
            <a:off x="1777447" y="4170812"/>
            <a:ext cx="1013460" cy="693420"/>
          </a:xfrm>
          <a:prstGeom prst="rect">
            <a:avLst/>
          </a:prstGeom>
        </p:spPr>
      </p:pic>
      <p:pic>
        <p:nvPicPr>
          <p:cNvPr id="8" name="Picture 7">
            <a:extLst>
              <a:ext uri="{FF2B5EF4-FFF2-40B4-BE49-F238E27FC236}">
                <a16:creationId xmlns:a16="http://schemas.microsoft.com/office/drawing/2014/main" id="{54C5142D-DC51-425D-B425-D6AC09D4B8C6}"/>
              </a:ext>
            </a:extLst>
          </p:cNvPr>
          <p:cNvPicPr>
            <a:picLocks noChangeAspect="1"/>
          </p:cNvPicPr>
          <p:nvPr/>
        </p:nvPicPr>
        <p:blipFill rotWithShape="1">
          <a:blip r:embed="rId5"/>
          <a:srcRect t="8321" b="9228"/>
          <a:stretch/>
        </p:blipFill>
        <p:spPr>
          <a:xfrm>
            <a:off x="5484445" y="644245"/>
            <a:ext cx="3440723" cy="2180493"/>
          </a:xfrm>
          <a:prstGeom prst="rect">
            <a:avLst/>
          </a:prstGeom>
        </p:spPr>
      </p:pic>
    </p:spTree>
    <p:extLst>
      <p:ext uri="{BB962C8B-B14F-4D97-AF65-F5344CB8AC3E}">
        <p14:creationId xmlns:p14="http://schemas.microsoft.com/office/powerpoint/2010/main" val="422254435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D515FFC-2373-52ED-4868-E749095A6AC7}"/>
              </a:ext>
            </a:extLst>
          </p:cNvPr>
          <p:cNvSpPr>
            <a:spLocks noGrp="1"/>
          </p:cNvSpPr>
          <p:nvPr>
            <p:ph idx="1"/>
          </p:nvPr>
        </p:nvSpPr>
        <p:spPr/>
        <p:txBody>
          <a:bodyPr/>
          <a:lstStyle/>
          <a:p>
            <a:r>
              <a:rPr lang="en-US" dirty="0"/>
              <a:t>How do you precisely (</a:t>
            </a:r>
            <a:r>
              <a:rPr lang="en-US" dirty="0">
                <a:latin typeface="Symbol" panose="05050102010706020507" pitchFamily="18" charset="2"/>
              </a:rPr>
              <a:t>m</a:t>
            </a:r>
            <a:r>
              <a:rPr lang="en-US" dirty="0"/>
              <a:t>m level) components?</a:t>
            </a:r>
          </a:p>
          <a:p>
            <a:pPr lvl="1"/>
            <a:r>
              <a:rPr lang="en-US" dirty="0"/>
              <a:t>Use mechanical grippers atop stages</a:t>
            </a:r>
          </a:p>
          <a:p>
            <a:pPr lvl="1"/>
            <a:r>
              <a:rPr lang="en-US" dirty="0"/>
              <a:t>Mechanical – spring loaded (0.1mm)</a:t>
            </a:r>
          </a:p>
          <a:p>
            <a:pPr lvl="1"/>
            <a:r>
              <a:rPr lang="en-US" dirty="0"/>
              <a:t>piezo (sub micron)</a:t>
            </a:r>
            <a:br>
              <a:rPr lang="en-US" dirty="0"/>
            </a:br>
            <a:br>
              <a:rPr lang="en-US" dirty="0"/>
            </a:br>
            <a:br>
              <a:rPr lang="en-US" dirty="0"/>
            </a:br>
            <a:br>
              <a:rPr lang="en-US" dirty="0"/>
            </a:br>
            <a:br>
              <a:rPr lang="en-US" dirty="0"/>
            </a:br>
            <a:br>
              <a:rPr lang="en-US" dirty="0"/>
            </a:br>
            <a:r>
              <a:rPr lang="en-US" dirty="0"/>
              <a:t>                                                                </a:t>
            </a:r>
            <a:r>
              <a:rPr lang="en-US" sz="4800" dirty="0"/>
              <a:t>+</a:t>
            </a:r>
          </a:p>
          <a:p>
            <a:endParaRPr lang="en-US" dirty="0"/>
          </a:p>
        </p:txBody>
      </p:sp>
      <p:sp>
        <p:nvSpPr>
          <p:cNvPr id="3" name="Title 2">
            <a:extLst>
              <a:ext uri="{FF2B5EF4-FFF2-40B4-BE49-F238E27FC236}">
                <a16:creationId xmlns:a16="http://schemas.microsoft.com/office/drawing/2014/main" id="{C2F18452-E981-3B65-C443-8FE3DDC6713A}"/>
              </a:ext>
            </a:extLst>
          </p:cNvPr>
          <p:cNvSpPr>
            <a:spLocks noGrp="1"/>
          </p:cNvSpPr>
          <p:nvPr>
            <p:ph type="title"/>
          </p:nvPr>
        </p:nvSpPr>
        <p:spPr/>
        <p:txBody>
          <a:bodyPr/>
          <a:lstStyle/>
          <a:p>
            <a:r>
              <a:rPr lang="en-US" dirty="0"/>
              <a:t>Positioning Parts</a:t>
            </a:r>
          </a:p>
        </p:txBody>
      </p:sp>
      <p:pic>
        <p:nvPicPr>
          <p:cNvPr id="4" name="Picture 3">
            <a:extLst>
              <a:ext uri="{FF2B5EF4-FFF2-40B4-BE49-F238E27FC236}">
                <a16:creationId xmlns:a16="http://schemas.microsoft.com/office/drawing/2014/main" id="{CA96FAAA-0D1C-DF3F-3F56-F38FC2CDB13D}"/>
              </a:ext>
            </a:extLst>
          </p:cNvPr>
          <p:cNvPicPr>
            <a:picLocks noChangeAspect="1"/>
          </p:cNvPicPr>
          <p:nvPr/>
        </p:nvPicPr>
        <p:blipFill>
          <a:blip r:embed="rId2"/>
          <a:stretch>
            <a:fillRect/>
          </a:stretch>
        </p:blipFill>
        <p:spPr>
          <a:xfrm>
            <a:off x="884767" y="2185604"/>
            <a:ext cx="2727960" cy="2354580"/>
          </a:xfrm>
          <a:prstGeom prst="rect">
            <a:avLst/>
          </a:prstGeom>
        </p:spPr>
      </p:pic>
      <p:pic>
        <p:nvPicPr>
          <p:cNvPr id="7" name="Picture 6">
            <a:extLst>
              <a:ext uri="{FF2B5EF4-FFF2-40B4-BE49-F238E27FC236}">
                <a16:creationId xmlns:a16="http://schemas.microsoft.com/office/drawing/2014/main" id="{69BB46D6-DAC2-EE71-C5D1-00E4D295EA81}"/>
              </a:ext>
            </a:extLst>
          </p:cNvPr>
          <p:cNvPicPr>
            <a:picLocks noChangeAspect="1"/>
          </p:cNvPicPr>
          <p:nvPr/>
        </p:nvPicPr>
        <p:blipFill>
          <a:blip r:embed="rId3"/>
          <a:stretch>
            <a:fillRect/>
          </a:stretch>
        </p:blipFill>
        <p:spPr>
          <a:xfrm>
            <a:off x="5615093" y="2043007"/>
            <a:ext cx="2644140" cy="2263140"/>
          </a:xfrm>
          <a:prstGeom prst="rect">
            <a:avLst/>
          </a:prstGeom>
        </p:spPr>
      </p:pic>
    </p:spTree>
    <p:extLst>
      <p:ext uri="{BB962C8B-B14F-4D97-AF65-F5344CB8AC3E}">
        <p14:creationId xmlns:p14="http://schemas.microsoft.com/office/powerpoint/2010/main" val="1351854780"/>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8D578C-BD98-0D2F-BC1C-240955A950F4}"/>
              </a:ext>
            </a:extLst>
          </p:cNvPr>
          <p:cNvPicPr>
            <a:picLocks noChangeAspect="1"/>
          </p:cNvPicPr>
          <p:nvPr/>
        </p:nvPicPr>
        <p:blipFill>
          <a:blip r:embed="rId2"/>
          <a:stretch>
            <a:fillRect/>
          </a:stretch>
        </p:blipFill>
        <p:spPr>
          <a:xfrm>
            <a:off x="5550746" y="2399698"/>
            <a:ext cx="3048000" cy="2110740"/>
          </a:xfrm>
          <a:prstGeom prst="rect">
            <a:avLst/>
          </a:prstGeom>
        </p:spPr>
      </p:pic>
      <p:sp>
        <p:nvSpPr>
          <p:cNvPr id="2" name="Content Placeholder 1">
            <a:extLst>
              <a:ext uri="{FF2B5EF4-FFF2-40B4-BE49-F238E27FC236}">
                <a16:creationId xmlns:a16="http://schemas.microsoft.com/office/drawing/2014/main" id="{E1AF1A28-33EB-DCE0-7333-949F3E0B5FB2}"/>
              </a:ext>
            </a:extLst>
          </p:cNvPr>
          <p:cNvSpPr>
            <a:spLocks noGrp="1"/>
          </p:cNvSpPr>
          <p:nvPr>
            <p:ph idx="1"/>
          </p:nvPr>
        </p:nvSpPr>
        <p:spPr/>
        <p:txBody>
          <a:bodyPr/>
          <a:lstStyle/>
          <a:p>
            <a:r>
              <a:rPr lang="en-US" dirty="0"/>
              <a:t>Height adjustments. Suppose you have components that need differing heights</a:t>
            </a:r>
          </a:p>
          <a:p>
            <a:pPr lvl="1"/>
            <a:r>
              <a:rPr lang="en-US" dirty="0"/>
              <a:t>Use “standoffs” to set a height, Green are temporary standoffs</a:t>
            </a:r>
          </a:p>
          <a:p>
            <a:pPr lvl="1"/>
            <a:r>
              <a:rPr lang="en-US" dirty="0"/>
              <a:t>Ceramics (many different materials, alumina (Al</a:t>
            </a:r>
            <a:r>
              <a:rPr lang="en-US" baseline="-25000" dirty="0"/>
              <a:t>2</a:t>
            </a:r>
            <a:r>
              <a:rPr lang="en-US" dirty="0"/>
              <a:t>O</a:t>
            </a:r>
            <a:r>
              <a:rPr lang="en-US" baseline="-25000" dirty="0"/>
              <a:t>3</a:t>
            </a:r>
            <a:r>
              <a:rPr lang="en-US" dirty="0"/>
              <a:t>), aluminum nitride Al</a:t>
            </a:r>
            <a:r>
              <a:rPr lang="en-US" baseline="-25000" dirty="0"/>
              <a:t>2</a:t>
            </a:r>
            <a:r>
              <a:rPr lang="en-US" dirty="0"/>
              <a:t>N</a:t>
            </a:r>
            <a:r>
              <a:rPr lang="en-US" baseline="-25000" dirty="0"/>
              <a:t>3</a:t>
            </a:r>
            <a:r>
              <a:rPr lang="en-US" dirty="0"/>
              <a:t>, </a:t>
            </a:r>
            <a:r>
              <a:rPr lang="en-US" dirty="0" err="1"/>
              <a:t>etc</a:t>
            </a:r>
            <a:r>
              <a:rPr lang="en-US" dirty="0"/>
              <a:t>)</a:t>
            </a:r>
          </a:p>
          <a:p>
            <a:pPr lvl="2"/>
            <a:r>
              <a:rPr lang="en-US" dirty="0"/>
              <a:t>Many vendors with standard or custom thickness</a:t>
            </a:r>
          </a:p>
          <a:p>
            <a:pPr lvl="2"/>
            <a:r>
              <a:rPr lang="en-US" dirty="0"/>
              <a:t>Wafer based</a:t>
            </a:r>
          </a:p>
          <a:p>
            <a:pPr lvl="2"/>
            <a:r>
              <a:rPr lang="en-US" dirty="0"/>
              <a:t>Rough surface or polished. </a:t>
            </a:r>
          </a:p>
          <a:p>
            <a:pPr lvl="2"/>
            <a:r>
              <a:rPr lang="en-US" dirty="0"/>
              <a:t>~can get 10um tolerance</a:t>
            </a:r>
          </a:p>
          <a:p>
            <a:pPr lvl="1"/>
            <a:r>
              <a:rPr lang="en-US" dirty="0"/>
              <a:t>Steel</a:t>
            </a:r>
          </a:p>
          <a:p>
            <a:pPr lvl="2"/>
            <a:r>
              <a:rPr lang="en-US" dirty="0"/>
              <a:t>Another option. </a:t>
            </a:r>
          </a:p>
          <a:p>
            <a:pPr lvl="2"/>
            <a:r>
              <a:rPr lang="en-US" dirty="0"/>
              <a:t>Height tolerance not a good as ceramic, </a:t>
            </a:r>
            <a:r>
              <a:rPr lang="en-US" dirty="0" err="1"/>
              <a:t>typ</a:t>
            </a:r>
            <a:r>
              <a:rPr lang="en-US" dirty="0"/>
              <a:t> 50um </a:t>
            </a:r>
          </a:p>
          <a:p>
            <a:pPr lvl="1"/>
            <a:r>
              <a:rPr lang="en-US" dirty="0"/>
              <a:t>Tape </a:t>
            </a:r>
          </a:p>
          <a:p>
            <a:pPr lvl="2"/>
            <a:r>
              <a:rPr lang="en-US" dirty="0"/>
              <a:t>When some flexibility is needed</a:t>
            </a:r>
          </a:p>
          <a:p>
            <a:pPr lvl="2"/>
            <a:r>
              <a:rPr lang="en-US" dirty="0"/>
              <a:t>Tolerances ~20-30um.</a:t>
            </a:r>
          </a:p>
          <a:p>
            <a:pPr lvl="1"/>
            <a:r>
              <a:rPr lang="en-US" dirty="0"/>
              <a:t>Can use to </a:t>
            </a:r>
            <a:r>
              <a:rPr lang="en-US" dirty="0" err="1"/>
              <a:t>x,y</a:t>
            </a:r>
            <a:r>
              <a:rPr lang="en-US" dirty="0"/>
              <a:t> position too.</a:t>
            </a:r>
          </a:p>
        </p:txBody>
      </p:sp>
      <p:sp>
        <p:nvSpPr>
          <p:cNvPr id="3" name="Title 2">
            <a:extLst>
              <a:ext uri="{FF2B5EF4-FFF2-40B4-BE49-F238E27FC236}">
                <a16:creationId xmlns:a16="http://schemas.microsoft.com/office/drawing/2014/main" id="{01AF82E7-C29F-04C3-0987-DD908170B3E5}"/>
              </a:ext>
            </a:extLst>
          </p:cNvPr>
          <p:cNvSpPr>
            <a:spLocks noGrp="1"/>
          </p:cNvSpPr>
          <p:nvPr>
            <p:ph type="title"/>
          </p:nvPr>
        </p:nvSpPr>
        <p:spPr/>
        <p:txBody>
          <a:bodyPr/>
          <a:lstStyle/>
          <a:p>
            <a:r>
              <a:rPr lang="en-US" dirty="0"/>
              <a:t>Positioning Parts</a:t>
            </a:r>
          </a:p>
        </p:txBody>
      </p:sp>
      <p:cxnSp>
        <p:nvCxnSpPr>
          <p:cNvPr id="11" name="Straight Arrow Connector 10">
            <a:extLst>
              <a:ext uri="{FF2B5EF4-FFF2-40B4-BE49-F238E27FC236}">
                <a16:creationId xmlns:a16="http://schemas.microsoft.com/office/drawing/2014/main" id="{EF17E017-F508-2522-B3F6-935A2476B24D}"/>
              </a:ext>
            </a:extLst>
          </p:cNvPr>
          <p:cNvCxnSpPr>
            <a:cxnSpLocks/>
          </p:cNvCxnSpPr>
          <p:nvPr/>
        </p:nvCxnSpPr>
        <p:spPr>
          <a:xfrm>
            <a:off x="5831840" y="1110827"/>
            <a:ext cx="1476587" cy="245194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E76B16B-5A0F-783A-8E39-E6971E3B5DD6}"/>
              </a:ext>
            </a:extLst>
          </p:cNvPr>
          <p:cNvCxnSpPr>
            <a:cxnSpLocks/>
          </p:cNvCxnSpPr>
          <p:nvPr/>
        </p:nvCxnSpPr>
        <p:spPr>
          <a:xfrm>
            <a:off x="5831840" y="1110827"/>
            <a:ext cx="2201333" cy="240453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4" name="Picture 3">
            <a:extLst>
              <a:ext uri="{FF2B5EF4-FFF2-40B4-BE49-F238E27FC236}">
                <a16:creationId xmlns:a16="http://schemas.microsoft.com/office/drawing/2014/main" id="{53013773-510E-25A6-148F-F8E16676AD36}"/>
              </a:ext>
            </a:extLst>
          </p:cNvPr>
          <p:cNvPicPr>
            <a:picLocks noChangeAspect="1"/>
          </p:cNvPicPr>
          <p:nvPr/>
        </p:nvPicPr>
        <p:blipFill>
          <a:blip r:embed="rId3"/>
          <a:stretch>
            <a:fillRect/>
          </a:stretch>
        </p:blipFill>
        <p:spPr>
          <a:xfrm>
            <a:off x="3802169" y="3727132"/>
            <a:ext cx="1390650" cy="981075"/>
          </a:xfrm>
          <a:prstGeom prst="rect">
            <a:avLst/>
          </a:prstGeom>
        </p:spPr>
      </p:pic>
      <p:sp>
        <p:nvSpPr>
          <p:cNvPr id="5" name="TextBox 4">
            <a:extLst>
              <a:ext uri="{FF2B5EF4-FFF2-40B4-BE49-F238E27FC236}">
                <a16:creationId xmlns:a16="http://schemas.microsoft.com/office/drawing/2014/main" id="{B7889F5E-7674-1EE2-58C2-7803863484C7}"/>
              </a:ext>
            </a:extLst>
          </p:cNvPr>
          <p:cNvSpPr txBox="1"/>
          <p:nvPr/>
        </p:nvSpPr>
        <p:spPr>
          <a:xfrm>
            <a:off x="1248389" y="4217901"/>
            <a:ext cx="2748929" cy="646331"/>
          </a:xfrm>
          <a:prstGeom prst="rect">
            <a:avLst/>
          </a:prstGeom>
          <a:noFill/>
        </p:spPr>
        <p:txBody>
          <a:bodyPr wrap="square" rtlCol="0">
            <a:spAutoFit/>
          </a:bodyPr>
          <a:lstStyle/>
          <a:p>
            <a:r>
              <a:rPr lang="en-US" dirty="0"/>
              <a:t>Ceramic used to force a position for an e/o chip</a:t>
            </a:r>
          </a:p>
        </p:txBody>
      </p:sp>
    </p:spTree>
    <p:extLst>
      <p:ext uri="{BB962C8B-B14F-4D97-AF65-F5344CB8AC3E}">
        <p14:creationId xmlns:p14="http://schemas.microsoft.com/office/powerpoint/2010/main" val="2074519017"/>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5739AA-DF3A-25FE-3959-643AA6465979}"/>
              </a:ext>
            </a:extLst>
          </p:cNvPr>
          <p:cNvPicPr>
            <a:picLocks noChangeAspect="1"/>
          </p:cNvPicPr>
          <p:nvPr/>
        </p:nvPicPr>
        <p:blipFill>
          <a:blip r:embed="rId2"/>
          <a:stretch>
            <a:fillRect/>
          </a:stretch>
        </p:blipFill>
        <p:spPr>
          <a:xfrm>
            <a:off x="2015932" y="1868885"/>
            <a:ext cx="4518660" cy="2225040"/>
          </a:xfrm>
          <a:prstGeom prst="rect">
            <a:avLst/>
          </a:prstGeom>
        </p:spPr>
      </p:pic>
      <p:sp>
        <p:nvSpPr>
          <p:cNvPr id="2" name="Content Placeholder 1">
            <a:extLst>
              <a:ext uri="{FF2B5EF4-FFF2-40B4-BE49-F238E27FC236}">
                <a16:creationId xmlns:a16="http://schemas.microsoft.com/office/drawing/2014/main" id="{AD77D8D0-2BE0-7CCA-D2BA-94C00FDF027F}"/>
              </a:ext>
            </a:extLst>
          </p:cNvPr>
          <p:cNvSpPr>
            <a:spLocks noGrp="1"/>
          </p:cNvSpPr>
          <p:nvPr>
            <p:ph idx="1"/>
          </p:nvPr>
        </p:nvSpPr>
        <p:spPr/>
        <p:txBody>
          <a:bodyPr/>
          <a:lstStyle/>
          <a:p>
            <a:r>
              <a:rPr lang="en-US" dirty="0"/>
              <a:t>Sub-mount</a:t>
            </a:r>
          </a:p>
          <a:p>
            <a:pPr lvl="1"/>
            <a:r>
              <a:rPr lang="en-US" dirty="0"/>
              <a:t>Often use sub-mounts inside of packaging when using multiple parts. Why??</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A4B19B20-A54A-18DB-AEEA-B1ECF9B51438}"/>
              </a:ext>
            </a:extLst>
          </p:cNvPr>
          <p:cNvSpPr>
            <a:spLocks noGrp="1"/>
          </p:cNvSpPr>
          <p:nvPr>
            <p:ph type="title"/>
          </p:nvPr>
        </p:nvSpPr>
        <p:spPr/>
        <p:txBody>
          <a:bodyPr/>
          <a:lstStyle/>
          <a:p>
            <a:r>
              <a:rPr lang="en-US" dirty="0"/>
              <a:t>Positioning Parts</a:t>
            </a:r>
          </a:p>
        </p:txBody>
      </p:sp>
      <p:sp>
        <p:nvSpPr>
          <p:cNvPr id="7" name="Rectangle 6">
            <a:extLst>
              <a:ext uri="{FF2B5EF4-FFF2-40B4-BE49-F238E27FC236}">
                <a16:creationId xmlns:a16="http://schemas.microsoft.com/office/drawing/2014/main" id="{EDA3BD4E-B338-569F-B41F-3D4ADB701A88}"/>
              </a:ext>
            </a:extLst>
          </p:cNvPr>
          <p:cNvSpPr/>
          <p:nvPr/>
        </p:nvSpPr>
        <p:spPr>
          <a:xfrm>
            <a:off x="4187208" y="2981405"/>
            <a:ext cx="1531339" cy="741600"/>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46F5551-FE40-F3AC-152D-4F0AD9FC703F}"/>
              </a:ext>
            </a:extLst>
          </p:cNvPr>
          <p:cNvSpPr/>
          <p:nvPr/>
        </p:nvSpPr>
        <p:spPr>
          <a:xfrm>
            <a:off x="3523990" y="2362974"/>
            <a:ext cx="871277" cy="1248522"/>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FB78768-3251-0E24-562C-0AAA9A46D7B2}"/>
              </a:ext>
            </a:extLst>
          </p:cNvPr>
          <p:cNvSpPr/>
          <p:nvPr/>
        </p:nvSpPr>
        <p:spPr>
          <a:xfrm>
            <a:off x="2548684" y="2281061"/>
            <a:ext cx="975306" cy="1441943"/>
          </a:xfrm>
          <a:prstGeom prst="rect">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7016838"/>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771677-3058-593C-35F1-C3950F7310C6}"/>
              </a:ext>
            </a:extLst>
          </p:cNvPr>
          <p:cNvSpPr>
            <a:spLocks noGrp="1"/>
          </p:cNvSpPr>
          <p:nvPr>
            <p:ph idx="1"/>
          </p:nvPr>
        </p:nvSpPr>
        <p:spPr/>
        <p:txBody>
          <a:bodyPr/>
          <a:lstStyle/>
          <a:p>
            <a:r>
              <a:rPr lang="en-US" dirty="0"/>
              <a:t>Positioners</a:t>
            </a:r>
          </a:p>
          <a:p>
            <a:r>
              <a:rPr lang="en-US" dirty="0"/>
              <a:t>Light pipes for either illumination, UV</a:t>
            </a:r>
          </a:p>
          <a:p>
            <a:r>
              <a:rPr lang="en-US" dirty="0"/>
              <a:t>Epoxy dispensers</a:t>
            </a:r>
          </a:p>
          <a:p>
            <a:endParaRPr lang="en-US" dirty="0"/>
          </a:p>
        </p:txBody>
      </p:sp>
      <p:sp>
        <p:nvSpPr>
          <p:cNvPr id="3" name="Title 2">
            <a:extLst>
              <a:ext uri="{FF2B5EF4-FFF2-40B4-BE49-F238E27FC236}">
                <a16:creationId xmlns:a16="http://schemas.microsoft.com/office/drawing/2014/main" id="{5743C50E-C203-B9EB-3268-9A0F080203E5}"/>
              </a:ext>
            </a:extLst>
          </p:cNvPr>
          <p:cNvSpPr>
            <a:spLocks noGrp="1"/>
          </p:cNvSpPr>
          <p:nvPr>
            <p:ph type="title"/>
          </p:nvPr>
        </p:nvSpPr>
        <p:spPr/>
        <p:txBody>
          <a:bodyPr/>
          <a:lstStyle/>
          <a:p>
            <a:r>
              <a:rPr lang="en-US" dirty="0"/>
              <a:t>Pigtail Station Photos</a:t>
            </a:r>
          </a:p>
        </p:txBody>
      </p:sp>
      <p:pic>
        <p:nvPicPr>
          <p:cNvPr id="4" name="Picture 3">
            <a:extLst>
              <a:ext uri="{FF2B5EF4-FFF2-40B4-BE49-F238E27FC236}">
                <a16:creationId xmlns:a16="http://schemas.microsoft.com/office/drawing/2014/main" id="{D9CC56DB-46AA-6209-7B28-12903582F25C}"/>
              </a:ext>
            </a:extLst>
          </p:cNvPr>
          <p:cNvPicPr>
            <a:picLocks noChangeAspect="1"/>
          </p:cNvPicPr>
          <p:nvPr/>
        </p:nvPicPr>
        <p:blipFill>
          <a:blip r:embed="rId2"/>
          <a:stretch>
            <a:fillRect/>
          </a:stretch>
        </p:blipFill>
        <p:spPr>
          <a:xfrm>
            <a:off x="3798570" y="1568450"/>
            <a:ext cx="4594860" cy="3063240"/>
          </a:xfrm>
          <a:prstGeom prst="rect">
            <a:avLst/>
          </a:prstGeom>
        </p:spPr>
      </p:pic>
    </p:spTree>
    <p:extLst>
      <p:ext uri="{BB962C8B-B14F-4D97-AF65-F5344CB8AC3E}">
        <p14:creationId xmlns:p14="http://schemas.microsoft.com/office/powerpoint/2010/main" val="4157108250"/>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CD810B-1664-19C1-24EC-5FD8BBE5B250}"/>
              </a:ext>
            </a:extLst>
          </p:cNvPr>
          <p:cNvSpPr>
            <a:spLocks noGrp="1"/>
          </p:cNvSpPr>
          <p:nvPr>
            <p:ph idx="1"/>
          </p:nvPr>
        </p:nvSpPr>
        <p:spPr/>
        <p:txBody>
          <a:bodyPr/>
          <a:lstStyle/>
          <a:p>
            <a:r>
              <a:rPr lang="en-US" dirty="0"/>
              <a:t>Illumination/cameras</a:t>
            </a:r>
          </a:p>
          <a:p>
            <a:r>
              <a:rPr lang="en-US" dirty="0"/>
              <a:t>Positioning stages</a:t>
            </a:r>
          </a:p>
          <a:p>
            <a:endParaRPr lang="en-US" dirty="0"/>
          </a:p>
          <a:p>
            <a:endParaRPr lang="en-US" dirty="0"/>
          </a:p>
        </p:txBody>
      </p:sp>
      <p:sp>
        <p:nvSpPr>
          <p:cNvPr id="3" name="Title 2">
            <a:extLst>
              <a:ext uri="{FF2B5EF4-FFF2-40B4-BE49-F238E27FC236}">
                <a16:creationId xmlns:a16="http://schemas.microsoft.com/office/drawing/2014/main" id="{061F815A-53AD-C954-AF9F-9C67CB00894D}"/>
              </a:ext>
            </a:extLst>
          </p:cNvPr>
          <p:cNvSpPr>
            <a:spLocks noGrp="1"/>
          </p:cNvSpPr>
          <p:nvPr>
            <p:ph type="title"/>
          </p:nvPr>
        </p:nvSpPr>
        <p:spPr/>
        <p:txBody>
          <a:bodyPr/>
          <a:lstStyle/>
          <a:p>
            <a:r>
              <a:rPr lang="en-US" dirty="0"/>
              <a:t>Fiber Attach</a:t>
            </a:r>
          </a:p>
        </p:txBody>
      </p:sp>
      <p:pic>
        <p:nvPicPr>
          <p:cNvPr id="6" name="Picture 5">
            <a:extLst>
              <a:ext uri="{FF2B5EF4-FFF2-40B4-BE49-F238E27FC236}">
                <a16:creationId xmlns:a16="http://schemas.microsoft.com/office/drawing/2014/main" id="{657C5170-1D7E-D0B3-8487-2A28607AD479}"/>
              </a:ext>
            </a:extLst>
          </p:cNvPr>
          <p:cNvPicPr>
            <a:picLocks noChangeAspect="1"/>
          </p:cNvPicPr>
          <p:nvPr/>
        </p:nvPicPr>
        <p:blipFill>
          <a:blip r:embed="rId2"/>
          <a:stretch>
            <a:fillRect/>
          </a:stretch>
        </p:blipFill>
        <p:spPr>
          <a:xfrm>
            <a:off x="4414097" y="876300"/>
            <a:ext cx="4610100" cy="3268980"/>
          </a:xfrm>
          <a:prstGeom prst="rect">
            <a:avLst/>
          </a:prstGeom>
        </p:spPr>
      </p:pic>
      <p:pic>
        <p:nvPicPr>
          <p:cNvPr id="7" name="Picture 6">
            <a:extLst>
              <a:ext uri="{FF2B5EF4-FFF2-40B4-BE49-F238E27FC236}">
                <a16:creationId xmlns:a16="http://schemas.microsoft.com/office/drawing/2014/main" id="{27C9154B-785D-6260-1A27-5CD2D41EF3E2}"/>
              </a:ext>
            </a:extLst>
          </p:cNvPr>
          <p:cNvPicPr>
            <a:picLocks noChangeAspect="1"/>
          </p:cNvPicPr>
          <p:nvPr/>
        </p:nvPicPr>
        <p:blipFill>
          <a:blip r:embed="rId3"/>
          <a:stretch>
            <a:fillRect/>
          </a:stretch>
        </p:blipFill>
        <p:spPr>
          <a:xfrm>
            <a:off x="329777" y="2291080"/>
            <a:ext cx="3878580" cy="2430780"/>
          </a:xfrm>
          <a:prstGeom prst="rect">
            <a:avLst/>
          </a:prstGeom>
        </p:spPr>
      </p:pic>
    </p:spTree>
    <p:extLst>
      <p:ext uri="{BB962C8B-B14F-4D97-AF65-F5344CB8AC3E}">
        <p14:creationId xmlns:p14="http://schemas.microsoft.com/office/powerpoint/2010/main" val="385826151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DF584A-BA67-E5C9-15EB-E41B8A2AD2EB}"/>
              </a:ext>
            </a:extLst>
          </p:cNvPr>
          <p:cNvSpPr>
            <a:spLocks noGrp="1"/>
          </p:cNvSpPr>
          <p:nvPr>
            <p:ph idx="1"/>
          </p:nvPr>
        </p:nvSpPr>
        <p:spPr/>
        <p:txBody>
          <a:bodyPr/>
          <a:lstStyle/>
          <a:p>
            <a:r>
              <a:rPr lang="en-US" dirty="0"/>
              <a:t>Fiber attach tooling</a:t>
            </a:r>
          </a:p>
          <a:p>
            <a:pPr lvl="1"/>
            <a:r>
              <a:rPr lang="en-US" dirty="0"/>
              <a:t>Grippers, Housing clamp</a:t>
            </a:r>
          </a:p>
          <a:p>
            <a:pPr lvl="1"/>
            <a:r>
              <a:rPr lang="en-US" dirty="0"/>
              <a:t>Mechanical stages</a:t>
            </a:r>
          </a:p>
          <a:p>
            <a:pPr lvl="1"/>
            <a:r>
              <a:rPr lang="en-US" dirty="0"/>
              <a:t>Rotational alignment</a:t>
            </a:r>
          </a:p>
          <a:p>
            <a:pPr lvl="1"/>
            <a:r>
              <a:rPr lang="en-US" dirty="0"/>
              <a:t>Light pipe</a:t>
            </a:r>
          </a:p>
          <a:p>
            <a:pPr lvl="1"/>
            <a:r>
              <a:rPr lang="en-US" dirty="0"/>
              <a:t>Custom tooling</a:t>
            </a:r>
          </a:p>
          <a:p>
            <a:endParaRPr lang="en-US" dirty="0"/>
          </a:p>
        </p:txBody>
      </p:sp>
      <p:sp>
        <p:nvSpPr>
          <p:cNvPr id="3" name="Title 2">
            <a:extLst>
              <a:ext uri="{FF2B5EF4-FFF2-40B4-BE49-F238E27FC236}">
                <a16:creationId xmlns:a16="http://schemas.microsoft.com/office/drawing/2014/main" id="{668A2D5C-774E-FB35-00A1-C15FA85F7836}"/>
              </a:ext>
            </a:extLst>
          </p:cNvPr>
          <p:cNvSpPr>
            <a:spLocks noGrp="1"/>
          </p:cNvSpPr>
          <p:nvPr>
            <p:ph type="title"/>
          </p:nvPr>
        </p:nvSpPr>
        <p:spPr/>
        <p:txBody>
          <a:bodyPr/>
          <a:lstStyle/>
          <a:p>
            <a:r>
              <a:rPr lang="en-US" dirty="0"/>
              <a:t>Fiber Attach</a:t>
            </a:r>
          </a:p>
        </p:txBody>
      </p:sp>
      <p:pic>
        <p:nvPicPr>
          <p:cNvPr id="4" name="Picture 3">
            <a:extLst>
              <a:ext uri="{FF2B5EF4-FFF2-40B4-BE49-F238E27FC236}">
                <a16:creationId xmlns:a16="http://schemas.microsoft.com/office/drawing/2014/main" id="{0184A007-F5BD-6264-D639-539634BE2CEC}"/>
              </a:ext>
            </a:extLst>
          </p:cNvPr>
          <p:cNvPicPr>
            <a:picLocks noChangeAspect="1"/>
          </p:cNvPicPr>
          <p:nvPr/>
        </p:nvPicPr>
        <p:blipFill>
          <a:blip r:embed="rId2"/>
          <a:stretch>
            <a:fillRect/>
          </a:stretch>
        </p:blipFill>
        <p:spPr>
          <a:xfrm>
            <a:off x="3807406" y="906780"/>
            <a:ext cx="4983480" cy="3329940"/>
          </a:xfrm>
          <a:prstGeom prst="rect">
            <a:avLst/>
          </a:prstGeom>
        </p:spPr>
      </p:pic>
      <p:pic>
        <p:nvPicPr>
          <p:cNvPr id="5" name="Picture 4">
            <a:extLst>
              <a:ext uri="{FF2B5EF4-FFF2-40B4-BE49-F238E27FC236}">
                <a16:creationId xmlns:a16="http://schemas.microsoft.com/office/drawing/2014/main" id="{BF6952A4-EFBC-B134-FA30-A0535D92D6A8}"/>
              </a:ext>
            </a:extLst>
          </p:cNvPr>
          <p:cNvPicPr>
            <a:picLocks noChangeAspect="1"/>
          </p:cNvPicPr>
          <p:nvPr/>
        </p:nvPicPr>
        <p:blipFill>
          <a:blip r:embed="rId3"/>
          <a:stretch>
            <a:fillRect/>
          </a:stretch>
        </p:blipFill>
        <p:spPr>
          <a:xfrm>
            <a:off x="292629" y="2484061"/>
            <a:ext cx="3343275" cy="2524125"/>
          </a:xfrm>
          <a:prstGeom prst="rect">
            <a:avLst/>
          </a:prstGeom>
        </p:spPr>
      </p:pic>
    </p:spTree>
    <p:extLst>
      <p:ext uri="{BB962C8B-B14F-4D97-AF65-F5344CB8AC3E}">
        <p14:creationId xmlns:p14="http://schemas.microsoft.com/office/powerpoint/2010/main" val="1330558630"/>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37F737-E1AC-07D4-C8D8-C645A1C144F6}"/>
              </a:ext>
            </a:extLst>
          </p:cNvPr>
          <p:cNvSpPr>
            <a:spLocks noGrp="1"/>
          </p:cNvSpPr>
          <p:nvPr>
            <p:ph idx="1"/>
          </p:nvPr>
        </p:nvSpPr>
        <p:spPr>
          <a:xfrm>
            <a:off x="592372" y="683812"/>
            <a:ext cx="8229600" cy="4260916"/>
          </a:xfrm>
        </p:spPr>
        <p:txBody>
          <a:bodyPr/>
          <a:lstStyle/>
          <a:p>
            <a:r>
              <a:rPr lang="en-US" dirty="0"/>
              <a:t>Non hermetic – best for passive parts. Use adhesives.</a:t>
            </a:r>
          </a:p>
          <a:p>
            <a:r>
              <a:rPr lang="en-US" dirty="0"/>
              <a:t>Airtight seal = hermetic (He gas leak rates </a:t>
            </a:r>
            <a:r>
              <a:rPr lang="en-US" dirty="0" err="1"/>
              <a:t>typ</a:t>
            </a:r>
            <a:r>
              <a:rPr lang="en-US" dirty="0"/>
              <a:t> &lt; 10^-7)</a:t>
            </a:r>
          </a:p>
          <a:p>
            <a:pPr lvl="1"/>
            <a:r>
              <a:rPr lang="en-US" dirty="0"/>
              <a:t>Melt a thin lid onto a housing by running Amps through the part.</a:t>
            </a:r>
          </a:p>
          <a:p>
            <a:pPr lvl="1"/>
            <a:endParaRPr lang="en-US" dirty="0"/>
          </a:p>
        </p:txBody>
      </p:sp>
      <p:sp>
        <p:nvSpPr>
          <p:cNvPr id="3" name="Title 2">
            <a:extLst>
              <a:ext uri="{FF2B5EF4-FFF2-40B4-BE49-F238E27FC236}">
                <a16:creationId xmlns:a16="http://schemas.microsoft.com/office/drawing/2014/main" id="{66E0B48F-76C8-0ECC-46B7-2EFE3C58B8CE}"/>
              </a:ext>
            </a:extLst>
          </p:cNvPr>
          <p:cNvSpPr>
            <a:spLocks noGrp="1"/>
          </p:cNvSpPr>
          <p:nvPr>
            <p:ph type="title"/>
          </p:nvPr>
        </p:nvSpPr>
        <p:spPr/>
        <p:txBody>
          <a:bodyPr/>
          <a:lstStyle/>
          <a:p>
            <a:r>
              <a:rPr lang="en-US" dirty="0"/>
              <a:t>Sealing</a:t>
            </a:r>
          </a:p>
        </p:txBody>
      </p:sp>
      <p:pic>
        <p:nvPicPr>
          <p:cNvPr id="4" name="Picture 3">
            <a:extLst>
              <a:ext uri="{FF2B5EF4-FFF2-40B4-BE49-F238E27FC236}">
                <a16:creationId xmlns:a16="http://schemas.microsoft.com/office/drawing/2014/main" id="{DB286E9A-3599-F6F3-19F1-363CD8B858E1}"/>
              </a:ext>
            </a:extLst>
          </p:cNvPr>
          <p:cNvPicPr>
            <a:picLocks noChangeAspect="1"/>
          </p:cNvPicPr>
          <p:nvPr/>
        </p:nvPicPr>
        <p:blipFill>
          <a:blip r:embed="rId2"/>
          <a:stretch>
            <a:fillRect/>
          </a:stretch>
        </p:blipFill>
        <p:spPr>
          <a:xfrm>
            <a:off x="5353473" y="1859627"/>
            <a:ext cx="3124200" cy="2457450"/>
          </a:xfrm>
          <a:prstGeom prst="rect">
            <a:avLst/>
          </a:prstGeom>
        </p:spPr>
      </p:pic>
      <p:pic>
        <p:nvPicPr>
          <p:cNvPr id="7" name="Picture 6">
            <a:extLst>
              <a:ext uri="{FF2B5EF4-FFF2-40B4-BE49-F238E27FC236}">
                <a16:creationId xmlns:a16="http://schemas.microsoft.com/office/drawing/2014/main" id="{774797A5-EB06-136E-E68F-2560C823E5F0}"/>
              </a:ext>
            </a:extLst>
          </p:cNvPr>
          <p:cNvPicPr>
            <a:picLocks noChangeAspect="1"/>
          </p:cNvPicPr>
          <p:nvPr/>
        </p:nvPicPr>
        <p:blipFill>
          <a:blip r:embed="rId3"/>
          <a:stretch>
            <a:fillRect/>
          </a:stretch>
        </p:blipFill>
        <p:spPr>
          <a:xfrm>
            <a:off x="666327" y="1821325"/>
            <a:ext cx="4095750" cy="3086100"/>
          </a:xfrm>
          <a:prstGeom prst="rect">
            <a:avLst/>
          </a:prstGeom>
        </p:spPr>
      </p:pic>
    </p:spTree>
    <p:extLst>
      <p:ext uri="{BB962C8B-B14F-4D97-AF65-F5344CB8AC3E}">
        <p14:creationId xmlns:p14="http://schemas.microsoft.com/office/powerpoint/2010/main" val="96548547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EF56DF-AC3F-2BF7-94DC-CFB9D31E922F}"/>
              </a:ext>
            </a:extLst>
          </p:cNvPr>
          <p:cNvSpPr>
            <a:spLocks noGrp="1"/>
          </p:cNvSpPr>
          <p:nvPr>
            <p:ph idx="1"/>
          </p:nvPr>
        </p:nvSpPr>
        <p:spPr/>
        <p:txBody>
          <a:bodyPr/>
          <a:lstStyle/>
          <a:p>
            <a:r>
              <a:rPr lang="en-US" dirty="0"/>
              <a:t>Physics</a:t>
            </a:r>
          </a:p>
          <a:p>
            <a:r>
              <a:rPr lang="en-US" dirty="0"/>
              <a:t>Photonics </a:t>
            </a:r>
          </a:p>
          <a:p>
            <a:pPr lvl="1"/>
            <a:r>
              <a:rPr lang="en-US" dirty="0"/>
              <a:t>Fiber gyroscopes. Optical design &amp; test.</a:t>
            </a:r>
          </a:p>
          <a:p>
            <a:pPr lvl="1"/>
            <a:r>
              <a:rPr lang="en-US" dirty="0"/>
              <a:t>Various sensors: Acoustic, Coherence-multiplexed. Optical design &amp; test.</a:t>
            </a:r>
          </a:p>
          <a:p>
            <a:pPr lvl="1"/>
            <a:r>
              <a:rPr lang="en-US" dirty="0"/>
              <a:t>Add/drop thin-film DWDM filters. Design test station, worked on Telcordia standard.</a:t>
            </a:r>
          </a:p>
          <a:p>
            <a:pPr lvl="1"/>
            <a:r>
              <a:rPr lang="en-US" dirty="0"/>
              <a:t>Lithium Niobate modulators. Optical design, packaging, RF design and test. </a:t>
            </a:r>
          </a:p>
          <a:p>
            <a:pPr lvl="1"/>
            <a:r>
              <a:rPr lang="en-US" dirty="0"/>
              <a:t>QCL packaging, RF design.</a:t>
            </a:r>
          </a:p>
          <a:p>
            <a:pPr lvl="1"/>
            <a:r>
              <a:rPr lang="en-US" dirty="0"/>
              <a:t>PLC packaging.</a:t>
            </a:r>
          </a:p>
          <a:p>
            <a:endParaRPr lang="en-US" dirty="0"/>
          </a:p>
        </p:txBody>
      </p:sp>
      <p:sp>
        <p:nvSpPr>
          <p:cNvPr id="3" name="Title 2">
            <a:extLst>
              <a:ext uri="{FF2B5EF4-FFF2-40B4-BE49-F238E27FC236}">
                <a16:creationId xmlns:a16="http://schemas.microsoft.com/office/drawing/2014/main" id="{E2554429-8420-9567-8B3E-C067582BF83A}"/>
              </a:ext>
            </a:extLst>
          </p:cNvPr>
          <p:cNvSpPr>
            <a:spLocks noGrp="1"/>
          </p:cNvSpPr>
          <p:nvPr>
            <p:ph type="title"/>
          </p:nvPr>
        </p:nvSpPr>
        <p:spPr/>
        <p:txBody>
          <a:bodyPr/>
          <a:lstStyle/>
          <a:p>
            <a:r>
              <a:rPr lang="en-US" dirty="0"/>
              <a:t>Background</a:t>
            </a:r>
          </a:p>
        </p:txBody>
      </p:sp>
    </p:spTree>
    <p:extLst>
      <p:ext uri="{BB962C8B-B14F-4D97-AF65-F5344CB8AC3E}">
        <p14:creationId xmlns:p14="http://schemas.microsoft.com/office/powerpoint/2010/main" val="50994730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22ECF3-D611-3B13-C411-93DE6E65995A}"/>
              </a:ext>
            </a:extLst>
          </p:cNvPr>
          <p:cNvSpPr>
            <a:spLocks noGrp="1"/>
          </p:cNvSpPr>
          <p:nvPr>
            <p:ph idx="1"/>
          </p:nvPr>
        </p:nvSpPr>
        <p:spPr/>
        <p:txBody>
          <a:bodyPr/>
          <a:lstStyle/>
          <a:p>
            <a:r>
              <a:rPr lang="en-US" dirty="0"/>
              <a:t>Determine/test how long a device will work</a:t>
            </a:r>
          </a:p>
          <a:p>
            <a:r>
              <a:rPr lang="en-US" dirty="0"/>
              <a:t>Reliability Curve and stress screening (bathtub curve) </a:t>
            </a:r>
          </a:p>
          <a:p>
            <a:endParaRPr lang="en-US" dirty="0"/>
          </a:p>
          <a:p>
            <a:endParaRPr lang="en-US" dirty="0"/>
          </a:p>
          <a:p>
            <a:endParaRPr lang="en-US" dirty="0"/>
          </a:p>
          <a:p>
            <a:endParaRPr lang="en-US" dirty="0"/>
          </a:p>
          <a:p>
            <a:endParaRPr lang="en-US" dirty="0"/>
          </a:p>
          <a:p>
            <a:r>
              <a:rPr lang="en-US" dirty="0"/>
              <a:t>Production Testing used to remove infant mortality &amp; confirm specs</a:t>
            </a:r>
          </a:p>
          <a:p>
            <a:r>
              <a:rPr lang="en-US" dirty="0"/>
              <a:t>Common standards used to determine operating limits</a:t>
            </a:r>
          </a:p>
          <a:p>
            <a:r>
              <a:rPr lang="en-US" dirty="0"/>
              <a:t>HLALT/HASS used to determine destruction limits</a:t>
            </a:r>
          </a:p>
          <a:p>
            <a:pPr lvl="1"/>
            <a:r>
              <a:rPr lang="en-US" dirty="0"/>
              <a:t>3 axis shaker table + temperature</a:t>
            </a:r>
          </a:p>
          <a:p>
            <a:pPr marL="0" indent="0">
              <a:buNone/>
            </a:pPr>
            <a:br>
              <a:rPr lang="en-US" dirty="0"/>
            </a:br>
            <a:br>
              <a:rPr lang="en-US" dirty="0"/>
            </a:br>
            <a:br>
              <a:rPr lang="en-US" dirty="0"/>
            </a:br>
            <a:endParaRPr lang="en-US" dirty="0"/>
          </a:p>
          <a:p>
            <a:endParaRPr lang="en-US" dirty="0"/>
          </a:p>
          <a:p>
            <a:endParaRPr lang="en-US" dirty="0"/>
          </a:p>
        </p:txBody>
      </p:sp>
      <p:sp>
        <p:nvSpPr>
          <p:cNvPr id="3" name="Title 2">
            <a:extLst>
              <a:ext uri="{FF2B5EF4-FFF2-40B4-BE49-F238E27FC236}">
                <a16:creationId xmlns:a16="http://schemas.microsoft.com/office/drawing/2014/main" id="{D4AD2A35-689A-602F-3F64-0721D502E42F}"/>
              </a:ext>
            </a:extLst>
          </p:cNvPr>
          <p:cNvSpPr>
            <a:spLocks noGrp="1"/>
          </p:cNvSpPr>
          <p:nvPr>
            <p:ph type="title"/>
          </p:nvPr>
        </p:nvSpPr>
        <p:spPr/>
        <p:txBody>
          <a:bodyPr/>
          <a:lstStyle/>
          <a:p>
            <a:r>
              <a:rPr lang="en-US" dirty="0"/>
              <a:t>Reliability</a:t>
            </a:r>
          </a:p>
        </p:txBody>
      </p:sp>
      <p:pic>
        <p:nvPicPr>
          <p:cNvPr id="6" name="Picture 5">
            <a:extLst>
              <a:ext uri="{FF2B5EF4-FFF2-40B4-BE49-F238E27FC236}">
                <a16:creationId xmlns:a16="http://schemas.microsoft.com/office/drawing/2014/main" id="{50193804-DC65-3B11-C857-329EE6C0CD24}"/>
              </a:ext>
            </a:extLst>
          </p:cNvPr>
          <p:cNvPicPr>
            <a:picLocks noChangeAspect="1"/>
          </p:cNvPicPr>
          <p:nvPr/>
        </p:nvPicPr>
        <p:blipFill>
          <a:blip r:embed="rId2"/>
          <a:stretch>
            <a:fillRect/>
          </a:stretch>
        </p:blipFill>
        <p:spPr>
          <a:xfrm>
            <a:off x="5786437" y="3319462"/>
            <a:ext cx="2428875" cy="1495425"/>
          </a:xfrm>
          <a:prstGeom prst="rect">
            <a:avLst/>
          </a:prstGeom>
        </p:spPr>
      </p:pic>
      <p:pic>
        <p:nvPicPr>
          <p:cNvPr id="7" name="Picture 6">
            <a:extLst>
              <a:ext uri="{FF2B5EF4-FFF2-40B4-BE49-F238E27FC236}">
                <a16:creationId xmlns:a16="http://schemas.microsoft.com/office/drawing/2014/main" id="{79D4E5A4-C339-03F4-072A-8A53041E7EBE}"/>
              </a:ext>
            </a:extLst>
          </p:cNvPr>
          <p:cNvPicPr>
            <a:picLocks noChangeAspect="1"/>
          </p:cNvPicPr>
          <p:nvPr/>
        </p:nvPicPr>
        <p:blipFill>
          <a:blip r:embed="rId3"/>
          <a:stretch>
            <a:fillRect/>
          </a:stretch>
        </p:blipFill>
        <p:spPr>
          <a:xfrm>
            <a:off x="1424771" y="1434415"/>
            <a:ext cx="3029712" cy="1507236"/>
          </a:xfrm>
          <a:prstGeom prst="rect">
            <a:avLst/>
          </a:prstGeom>
        </p:spPr>
      </p:pic>
      <p:pic>
        <p:nvPicPr>
          <p:cNvPr id="8" name="Picture 7">
            <a:extLst>
              <a:ext uri="{FF2B5EF4-FFF2-40B4-BE49-F238E27FC236}">
                <a16:creationId xmlns:a16="http://schemas.microsoft.com/office/drawing/2014/main" id="{1C780B3D-3319-FD27-C911-7B52E0194B3C}"/>
              </a:ext>
            </a:extLst>
          </p:cNvPr>
          <p:cNvPicPr>
            <a:picLocks noChangeAspect="1"/>
          </p:cNvPicPr>
          <p:nvPr/>
        </p:nvPicPr>
        <p:blipFill>
          <a:blip r:embed="rId4"/>
          <a:stretch>
            <a:fillRect/>
          </a:stretch>
        </p:blipFill>
        <p:spPr>
          <a:xfrm>
            <a:off x="5422054" y="1342213"/>
            <a:ext cx="2697480" cy="1691640"/>
          </a:xfrm>
          <a:prstGeom prst="rect">
            <a:avLst/>
          </a:prstGeom>
        </p:spPr>
      </p:pic>
    </p:spTree>
    <p:extLst>
      <p:ext uri="{BB962C8B-B14F-4D97-AF65-F5344CB8AC3E}">
        <p14:creationId xmlns:p14="http://schemas.microsoft.com/office/powerpoint/2010/main" val="312272537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06ED10-B7B9-77CC-0F6C-AE8588C9A7BE}"/>
              </a:ext>
            </a:extLst>
          </p:cNvPr>
          <p:cNvSpPr>
            <a:spLocks noGrp="1"/>
          </p:cNvSpPr>
          <p:nvPr>
            <p:ph idx="1"/>
          </p:nvPr>
        </p:nvSpPr>
        <p:spPr/>
        <p:txBody>
          <a:bodyPr/>
          <a:lstStyle/>
          <a:p>
            <a:r>
              <a:rPr lang="en-US" dirty="0"/>
              <a:t>How do you measure reliability?</a:t>
            </a:r>
          </a:p>
          <a:p>
            <a:pPr lvl="1"/>
            <a:r>
              <a:rPr lang="en-US" dirty="0"/>
              <a:t>Failure rate (FITs)</a:t>
            </a:r>
          </a:p>
          <a:p>
            <a:pPr lvl="1"/>
            <a:r>
              <a:rPr lang="en-US" dirty="0"/>
              <a:t>Weibull distribution (bathtub curve)</a:t>
            </a:r>
          </a:p>
          <a:p>
            <a:r>
              <a:rPr lang="en-US" dirty="0"/>
              <a:t>Other topics on reliability</a:t>
            </a:r>
          </a:p>
          <a:p>
            <a:pPr lvl="1"/>
            <a:r>
              <a:rPr lang="en-US" dirty="0"/>
              <a:t>DOE</a:t>
            </a:r>
          </a:p>
          <a:p>
            <a:pPr lvl="2"/>
            <a:r>
              <a:rPr lang="en-US" dirty="0"/>
              <a:t>Various designs, no repeats</a:t>
            </a:r>
          </a:p>
          <a:p>
            <a:pPr lvl="2"/>
            <a:r>
              <a:rPr lang="en-US" dirty="0"/>
              <a:t>One design, many repeats</a:t>
            </a:r>
          </a:p>
          <a:p>
            <a:pPr lvl="1"/>
            <a:r>
              <a:rPr lang="en-US" dirty="0"/>
              <a:t>SPC</a:t>
            </a:r>
          </a:p>
          <a:p>
            <a:pPr lvl="2"/>
            <a:r>
              <a:rPr lang="en-US" dirty="0"/>
              <a:t>More manufacturing related.</a:t>
            </a:r>
          </a:p>
        </p:txBody>
      </p:sp>
      <p:sp>
        <p:nvSpPr>
          <p:cNvPr id="3" name="Title 2">
            <a:extLst>
              <a:ext uri="{FF2B5EF4-FFF2-40B4-BE49-F238E27FC236}">
                <a16:creationId xmlns:a16="http://schemas.microsoft.com/office/drawing/2014/main" id="{31DBAEFE-6CFE-908C-4125-3DF2C6471897}"/>
              </a:ext>
            </a:extLst>
          </p:cNvPr>
          <p:cNvSpPr>
            <a:spLocks noGrp="1"/>
          </p:cNvSpPr>
          <p:nvPr>
            <p:ph type="title"/>
          </p:nvPr>
        </p:nvSpPr>
        <p:spPr/>
        <p:txBody>
          <a:bodyPr/>
          <a:lstStyle/>
          <a:p>
            <a:r>
              <a:rPr lang="en-US" dirty="0"/>
              <a:t>Reliability</a:t>
            </a:r>
          </a:p>
        </p:txBody>
      </p:sp>
    </p:spTree>
    <p:extLst>
      <p:ext uri="{BB962C8B-B14F-4D97-AF65-F5344CB8AC3E}">
        <p14:creationId xmlns:p14="http://schemas.microsoft.com/office/powerpoint/2010/main" val="3824614174"/>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6F5A43A-0C98-FCD0-F99D-992D26CB3619}"/>
              </a:ext>
            </a:extLst>
          </p:cNvPr>
          <p:cNvSpPr>
            <a:spLocks noGrp="1"/>
          </p:cNvSpPr>
          <p:nvPr>
            <p:ph idx="1"/>
          </p:nvPr>
        </p:nvSpPr>
        <p:spPr/>
        <p:txBody>
          <a:bodyPr/>
          <a:lstStyle/>
          <a:p>
            <a:r>
              <a:rPr lang="en-US" dirty="0"/>
              <a:t>How do we typically test production parts.</a:t>
            </a:r>
          </a:p>
          <a:p>
            <a:pPr lvl="1"/>
            <a:r>
              <a:rPr lang="en-US" dirty="0"/>
              <a:t>Thermal cycling.</a:t>
            </a:r>
          </a:p>
          <a:p>
            <a:pPr lvl="1"/>
            <a:r>
              <a:rPr lang="en-US" dirty="0"/>
              <a:t>Monitor optical power.</a:t>
            </a:r>
          </a:p>
          <a:p>
            <a:pPr lvl="1"/>
            <a:r>
              <a:rPr lang="en-US" dirty="0"/>
              <a:t>Monitor current/voltage.</a:t>
            </a:r>
          </a:p>
          <a:p>
            <a:pPr lvl="1"/>
            <a:r>
              <a:rPr lang="en-US" dirty="0"/>
              <a:t>Automated Stations</a:t>
            </a:r>
          </a:p>
          <a:p>
            <a:pPr lvl="1"/>
            <a:endParaRPr lang="en-US" dirty="0"/>
          </a:p>
        </p:txBody>
      </p:sp>
      <p:sp>
        <p:nvSpPr>
          <p:cNvPr id="2" name="Title 1">
            <a:extLst>
              <a:ext uri="{FF2B5EF4-FFF2-40B4-BE49-F238E27FC236}">
                <a16:creationId xmlns:a16="http://schemas.microsoft.com/office/drawing/2014/main" id="{ACDD7D9C-29EE-AA44-2271-7556EEF64185}"/>
              </a:ext>
            </a:extLst>
          </p:cNvPr>
          <p:cNvSpPr>
            <a:spLocks noGrp="1"/>
          </p:cNvSpPr>
          <p:nvPr>
            <p:ph type="title"/>
          </p:nvPr>
        </p:nvSpPr>
        <p:spPr/>
        <p:txBody>
          <a:bodyPr/>
          <a:lstStyle/>
          <a:p>
            <a:r>
              <a:rPr lang="en-US" dirty="0"/>
              <a:t>Production Testing</a:t>
            </a:r>
          </a:p>
        </p:txBody>
      </p:sp>
      <p:sp>
        <p:nvSpPr>
          <p:cNvPr id="4" name="Slide Number Placeholder 3">
            <a:extLst>
              <a:ext uri="{FF2B5EF4-FFF2-40B4-BE49-F238E27FC236}">
                <a16:creationId xmlns:a16="http://schemas.microsoft.com/office/drawing/2014/main" id="{CD52554F-3A2D-B07D-B56E-5B7D324D7222}"/>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42</a:t>
            </a:fld>
            <a:endParaRPr lang="en-US"/>
          </a:p>
        </p:txBody>
      </p:sp>
      <p:pic>
        <p:nvPicPr>
          <p:cNvPr id="3" name="Picture 2">
            <a:extLst>
              <a:ext uri="{FF2B5EF4-FFF2-40B4-BE49-F238E27FC236}">
                <a16:creationId xmlns:a16="http://schemas.microsoft.com/office/drawing/2014/main" id="{B2FE8F43-6E0C-4895-D33C-0E63683786DE}"/>
              </a:ext>
            </a:extLst>
          </p:cNvPr>
          <p:cNvPicPr>
            <a:picLocks noChangeAspect="1"/>
          </p:cNvPicPr>
          <p:nvPr/>
        </p:nvPicPr>
        <p:blipFill>
          <a:blip r:embed="rId2"/>
          <a:stretch>
            <a:fillRect/>
          </a:stretch>
        </p:blipFill>
        <p:spPr>
          <a:xfrm>
            <a:off x="6639877" y="882120"/>
            <a:ext cx="1838325" cy="3514725"/>
          </a:xfrm>
          <a:prstGeom prst="rect">
            <a:avLst/>
          </a:prstGeom>
        </p:spPr>
      </p:pic>
    </p:spTree>
    <p:extLst>
      <p:ext uri="{BB962C8B-B14F-4D97-AF65-F5344CB8AC3E}">
        <p14:creationId xmlns:p14="http://schemas.microsoft.com/office/powerpoint/2010/main" val="55832243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90A4E-1834-A62A-73FF-8DD30039F6A9}"/>
              </a:ext>
            </a:extLst>
          </p:cNvPr>
          <p:cNvSpPr>
            <a:spLocks noGrp="1"/>
          </p:cNvSpPr>
          <p:nvPr>
            <p:ph idx="1"/>
          </p:nvPr>
        </p:nvSpPr>
        <p:spPr/>
        <p:txBody>
          <a:bodyPr/>
          <a:lstStyle/>
          <a:p>
            <a:r>
              <a:rPr lang="en-US" dirty="0"/>
              <a:t>Standards exist to provide a common set of tests</a:t>
            </a:r>
          </a:p>
          <a:p>
            <a:r>
              <a:rPr lang="en-US" dirty="0"/>
              <a:t>Typical tests</a:t>
            </a:r>
          </a:p>
          <a:p>
            <a:pPr lvl="1"/>
            <a:r>
              <a:rPr lang="en-US" dirty="0"/>
              <a:t>Thermal cycling</a:t>
            </a:r>
          </a:p>
          <a:p>
            <a:pPr lvl="1"/>
            <a:r>
              <a:rPr lang="en-US" dirty="0"/>
              <a:t>Aging, often at elevated temperatures.</a:t>
            </a:r>
          </a:p>
          <a:p>
            <a:pPr lvl="1"/>
            <a:r>
              <a:rPr lang="en-US" dirty="0"/>
              <a:t>Damp heat.</a:t>
            </a:r>
          </a:p>
          <a:p>
            <a:r>
              <a:rPr lang="en-US" dirty="0"/>
              <a:t>Sources</a:t>
            </a:r>
          </a:p>
          <a:p>
            <a:pPr lvl="1"/>
            <a:r>
              <a:rPr lang="en-US" dirty="0"/>
              <a:t>Telcordia (commercial photonics)</a:t>
            </a:r>
          </a:p>
          <a:p>
            <a:pPr lvl="2"/>
            <a:r>
              <a:rPr lang="en-US" dirty="0"/>
              <a:t>Originally related to Bell labs (called </a:t>
            </a:r>
            <a:r>
              <a:rPr lang="en-US" dirty="0" err="1"/>
              <a:t>Bellcore</a:t>
            </a:r>
            <a:r>
              <a:rPr lang="en-US" dirty="0"/>
              <a:t> standards)</a:t>
            </a:r>
          </a:p>
          <a:p>
            <a:pPr lvl="1"/>
            <a:r>
              <a:rPr lang="en-US" dirty="0"/>
              <a:t>MIL-SPEC (often referenced in commercial tests)</a:t>
            </a:r>
          </a:p>
          <a:p>
            <a:pPr lvl="1"/>
            <a:r>
              <a:rPr lang="en-US" dirty="0"/>
              <a:t>Workmanship (JEDEC)</a:t>
            </a:r>
          </a:p>
          <a:p>
            <a:pPr lvl="1"/>
            <a:endParaRPr lang="en-US" dirty="0"/>
          </a:p>
        </p:txBody>
      </p:sp>
      <p:sp>
        <p:nvSpPr>
          <p:cNvPr id="2" name="Title 1">
            <a:extLst>
              <a:ext uri="{FF2B5EF4-FFF2-40B4-BE49-F238E27FC236}">
                <a16:creationId xmlns:a16="http://schemas.microsoft.com/office/drawing/2014/main" id="{12BE1B33-EB4E-B7E9-5E1C-219C2C463841}"/>
              </a:ext>
            </a:extLst>
          </p:cNvPr>
          <p:cNvSpPr>
            <a:spLocks noGrp="1"/>
          </p:cNvSpPr>
          <p:nvPr>
            <p:ph type="title"/>
          </p:nvPr>
        </p:nvSpPr>
        <p:spPr/>
        <p:txBody>
          <a:bodyPr/>
          <a:lstStyle/>
          <a:p>
            <a:r>
              <a:rPr lang="en-US" dirty="0"/>
              <a:t>Standardized (public) Qualification-Overview</a:t>
            </a:r>
          </a:p>
        </p:txBody>
      </p:sp>
      <p:sp>
        <p:nvSpPr>
          <p:cNvPr id="4" name="Slide Number Placeholder 3">
            <a:extLst>
              <a:ext uri="{FF2B5EF4-FFF2-40B4-BE49-F238E27FC236}">
                <a16:creationId xmlns:a16="http://schemas.microsoft.com/office/drawing/2014/main" id="{06D73250-7166-8B74-A71A-3736AA78DD6C}"/>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43</a:t>
            </a:fld>
            <a:endParaRPr lang="en-US"/>
          </a:p>
        </p:txBody>
      </p:sp>
    </p:spTree>
    <p:extLst>
      <p:ext uri="{BB962C8B-B14F-4D97-AF65-F5344CB8AC3E}">
        <p14:creationId xmlns:p14="http://schemas.microsoft.com/office/powerpoint/2010/main" val="1684357197"/>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590A4E-1834-A62A-73FF-8DD30039F6A9}"/>
              </a:ext>
            </a:extLst>
          </p:cNvPr>
          <p:cNvSpPr>
            <a:spLocks noGrp="1"/>
          </p:cNvSpPr>
          <p:nvPr>
            <p:ph idx="1"/>
          </p:nvPr>
        </p:nvSpPr>
        <p:spPr>
          <a:xfrm>
            <a:off x="457200" y="603316"/>
            <a:ext cx="8229600" cy="4260916"/>
          </a:xfrm>
        </p:spPr>
        <p:txBody>
          <a:bodyPr>
            <a:normAutofit lnSpcReduction="10000"/>
          </a:bodyPr>
          <a:lstStyle/>
          <a:p>
            <a:r>
              <a:rPr lang="en-US" dirty="0"/>
              <a:t>Scope</a:t>
            </a:r>
          </a:p>
          <a:p>
            <a:pPr lvl="1"/>
            <a:r>
              <a:rPr lang="en-US" dirty="0"/>
              <a:t>Electrical</a:t>
            </a:r>
          </a:p>
          <a:p>
            <a:pPr lvl="2"/>
            <a:r>
              <a:rPr lang="en-US" dirty="0"/>
              <a:t>Wirebonds. </a:t>
            </a:r>
          </a:p>
          <a:p>
            <a:pPr lvl="3"/>
            <a:r>
              <a:rPr lang="en-US" dirty="0"/>
              <a:t>Pull to fail test</a:t>
            </a:r>
          </a:p>
          <a:p>
            <a:pPr lvl="2"/>
            <a:r>
              <a:rPr lang="en-US" dirty="0"/>
              <a:t>Metal-metal interactions</a:t>
            </a:r>
          </a:p>
          <a:p>
            <a:pPr lvl="1"/>
            <a:r>
              <a:rPr lang="en-US" dirty="0"/>
              <a:t>Optical</a:t>
            </a:r>
          </a:p>
          <a:p>
            <a:pPr lvl="2"/>
            <a:r>
              <a:rPr lang="en-US" dirty="0"/>
              <a:t>Loss</a:t>
            </a:r>
          </a:p>
          <a:p>
            <a:pPr lvl="2"/>
            <a:r>
              <a:rPr lang="en-US" dirty="0"/>
              <a:t>Device specific tests</a:t>
            </a:r>
          </a:p>
          <a:p>
            <a:pPr lvl="3"/>
            <a:r>
              <a:rPr lang="en-US" dirty="0"/>
              <a:t>LI, PER, on/off properties.</a:t>
            </a:r>
          </a:p>
          <a:p>
            <a:pPr lvl="1"/>
            <a:r>
              <a:rPr lang="en-US" dirty="0"/>
              <a:t>Mechanical</a:t>
            </a:r>
          </a:p>
          <a:p>
            <a:pPr lvl="2"/>
            <a:r>
              <a:rPr lang="en-US" dirty="0"/>
              <a:t>Temp cycling</a:t>
            </a:r>
          </a:p>
          <a:p>
            <a:pPr lvl="3"/>
            <a:r>
              <a:rPr lang="en-US" dirty="0"/>
              <a:t>-10 to +85C typical for telecom.</a:t>
            </a:r>
          </a:p>
          <a:p>
            <a:pPr lvl="3"/>
            <a:r>
              <a:rPr lang="en-US" dirty="0"/>
              <a:t>-57 to 85C, or 125C for Military.</a:t>
            </a:r>
          </a:p>
          <a:p>
            <a:pPr lvl="2"/>
            <a:r>
              <a:rPr lang="en-US" dirty="0"/>
              <a:t>Damp heat</a:t>
            </a:r>
          </a:p>
          <a:p>
            <a:pPr lvl="3"/>
            <a:r>
              <a:rPr lang="en-US" dirty="0"/>
              <a:t>80%RH/80C for 1000s of hours.</a:t>
            </a:r>
          </a:p>
          <a:p>
            <a:pPr lvl="2"/>
            <a:r>
              <a:rPr lang="en-US" dirty="0"/>
              <a:t>Vibration/acceleration</a:t>
            </a:r>
          </a:p>
          <a:p>
            <a:pPr lvl="3"/>
            <a:r>
              <a:rPr lang="en-US" dirty="0"/>
              <a:t>Usually given as G’s of acceleration vs. frequency (think of a </a:t>
            </a:r>
            <a:r>
              <a:rPr lang="en-US" dirty="0" err="1"/>
              <a:t>psd</a:t>
            </a:r>
            <a:r>
              <a:rPr lang="en-US" dirty="0"/>
              <a:t>).</a:t>
            </a:r>
          </a:p>
          <a:p>
            <a:pPr lvl="1"/>
            <a:r>
              <a:rPr lang="en-US" dirty="0"/>
              <a:t>Lifetime</a:t>
            </a:r>
          </a:p>
          <a:p>
            <a:pPr lvl="2"/>
            <a:r>
              <a:rPr lang="en-US" dirty="0"/>
              <a:t>Use high temperature to estimate lifetime</a:t>
            </a:r>
          </a:p>
          <a:p>
            <a:pPr lvl="1"/>
            <a:endParaRPr lang="en-US" dirty="0"/>
          </a:p>
          <a:p>
            <a:pPr lvl="1"/>
            <a:endParaRPr lang="en-US" dirty="0"/>
          </a:p>
        </p:txBody>
      </p:sp>
      <p:sp>
        <p:nvSpPr>
          <p:cNvPr id="2" name="Title 1">
            <a:extLst>
              <a:ext uri="{FF2B5EF4-FFF2-40B4-BE49-F238E27FC236}">
                <a16:creationId xmlns:a16="http://schemas.microsoft.com/office/drawing/2014/main" id="{12BE1B33-EB4E-B7E9-5E1C-219C2C463841}"/>
              </a:ext>
            </a:extLst>
          </p:cNvPr>
          <p:cNvSpPr>
            <a:spLocks noGrp="1"/>
          </p:cNvSpPr>
          <p:nvPr>
            <p:ph type="title"/>
          </p:nvPr>
        </p:nvSpPr>
        <p:spPr>
          <a:xfrm>
            <a:off x="457200" y="-2303"/>
            <a:ext cx="8229600" cy="461665"/>
          </a:xfrm>
        </p:spPr>
        <p:txBody>
          <a:bodyPr/>
          <a:lstStyle/>
          <a:p>
            <a:r>
              <a:rPr lang="en-US" dirty="0"/>
              <a:t>Standardized (public) Qualification-2</a:t>
            </a:r>
          </a:p>
        </p:txBody>
      </p:sp>
      <p:sp>
        <p:nvSpPr>
          <p:cNvPr id="4" name="Slide Number Placeholder 3">
            <a:extLst>
              <a:ext uri="{FF2B5EF4-FFF2-40B4-BE49-F238E27FC236}">
                <a16:creationId xmlns:a16="http://schemas.microsoft.com/office/drawing/2014/main" id="{06D73250-7166-8B74-A71A-3736AA78DD6C}"/>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44</a:t>
            </a:fld>
            <a:endParaRPr lang="en-US"/>
          </a:p>
        </p:txBody>
      </p:sp>
      <p:pic>
        <p:nvPicPr>
          <p:cNvPr id="6" name="Picture 5">
            <a:extLst>
              <a:ext uri="{FF2B5EF4-FFF2-40B4-BE49-F238E27FC236}">
                <a16:creationId xmlns:a16="http://schemas.microsoft.com/office/drawing/2014/main" id="{F36C3ED9-805D-128E-035A-E1E7E64A2DF9}"/>
              </a:ext>
            </a:extLst>
          </p:cNvPr>
          <p:cNvPicPr>
            <a:picLocks noChangeAspect="1"/>
          </p:cNvPicPr>
          <p:nvPr/>
        </p:nvPicPr>
        <p:blipFill>
          <a:blip r:embed="rId2"/>
          <a:stretch>
            <a:fillRect/>
          </a:stretch>
        </p:blipFill>
        <p:spPr>
          <a:xfrm>
            <a:off x="4689558" y="1045830"/>
            <a:ext cx="3909084" cy="842506"/>
          </a:xfrm>
          <a:prstGeom prst="rect">
            <a:avLst/>
          </a:prstGeom>
        </p:spPr>
      </p:pic>
    </p:spTree>
    <p:extLst>
      <p:ext uri="{BB962C8B-B14F-4D97-AF65-F5344CB8AC3E}">
        <p14:creationId xmlns:p14="http://schemas.microsoft.com/office/powerpoint/2010/main" val="2184903291"/>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B63622-A5B6-F9D8-FEF4-A528D9C9B55B}"/>
              </a:ext>
            </a:extLst>
          </p:cNvPr>
          <p:cNvSpPr>
            <a:spLocks noGrp="1"/>
          </p:cNvSpPr>
          <p:nvPr>
            <p:ph idx="1"/>
          </p:nvPr>
        </p:nvSpPr>
        <p:spPr/>
        <p:txBody>
          <a:bodyPr/>
          <a:lstStyle/>
          <a:p>
            <a:r>
              <a:rPr lang="en-US" dirty="0"/>
              <a:t>Telcordia Generic Requirements for telecom equipment</a:t>
            </a:r>
          </a:p>
          <a:p>
            <a:pPr lvl="1"/>
            <a:r>
              <a:rPr lang="en-US" dirty="0"/>
              <a:t>Originally started as “</a:t>
            </a:r>
            <a:r>
              <a:rPr lang="en-US" dirty="0" err="1"/>
              <a:t>Bellcore</a:t>
            </a:r>
            <a:r>
              <a:rPr lang="en-US" dirty="0"/>
              <a:t>” in the 19s to reduce equipment failures.</a:t>
            </a:r>
          </a:p>
          <a:p>
            <a:pPr lvl="2"/>
            <a:r>
              <a:rPr lang="en-US" dirty="0"/>
              <a:t>Telcordia acquired by Ericsson.</a:t>
            </a:r>
          </a:p>
          <a:p>
            <a:pPr lvl="1"/>
            <a:r>
              <a:rPr lang="en-US" dirty="0"/>
              <a:t>Typically test 11 devices without failure.</a:t>
            </a:r>
          </a:p>
          <a:p>
            <a:pPr lvl="1"/>
            <a:r>
              <a:rPr lang="en-US" dirty="0"/>
              <a:t>GR-63-CORE Network Equipment in Buildings: Physical Protection</a:t>
            </a:r>
          </a:p>
          <a:p>
            <a:pPr lvl="1"/>
            <a:r>
              <a:rPr lang="en-US" dirty="0"/>
              <a:t>GR-468-CORE. </a:t>
            </a:r>
            <a:r>
              <a:rPr lang="en-US" b="1" dirty="0"/>
              <a:t>G</a:t>
            </a:r>
            <a:r>
              <a:rPr lang="en-US" dirty="0"/>
              <a:t>eneric </a:t>
            </a:r>
            <a:r>
              <a:rPr lang="en-US" b="1" dirty="0"/>
              <a:t>R</a:t>
            </a:r>
            <a:r>
              <a:rPr lang="en-US" dirty="0"/>
              <a:t>eliability Assurance Requirements for Optoelectronics Devices Used in Telecommunications Equipment.</a:t>
            </a:r>
          </a:p>
          <a:p>
            <a:pPr lvl="1"/>
            <a:r>
              <a:rPr lang="en-US" dirty="0"/>
              <a:t>GR-1209-CORE Generic Requirements Passive Components</a:t>
            </a:r>
          </a:p>
          <a:p>
            <a:pPr lvl="1"/>
            <a:r>
              <a:rPr lang="en-US" dirty="0"/>
              <a:t>GR-1221-CORE-Generic Reliability Requirements for Passive Components</a:t>
            </a:r>
          </a:p>
          <a:p>
            <a:pPr lvl="1"/>
            <a:r>
              <a:rPr lang="en-US" dirty="0"/>
              <a:t>GR-3013-CORE Generic Reliability Requirements Optoelectronic Device – Short lifetime</a:t>
            </a:r>
          </a:p>
          <a:p>
            <a:pPr lvl="1"/>
            <a:r>
              <a:rPr lang="en-US" dirty="0"/>
              <a:t>Many others,.</a:t>
            </a:r>
          </a:p>
          <a:p>
            <a:r>
              <a:rPr lang="en-US" dirty="0"/>
              <a:t>Mil-Spec</a:t>
            </a:r>
          </a:p>
          <a:p>
            <a:pPr lvl="1"/>
            <a:r>
              <a:rPr lang="en-US" dirty="0"/>
              <a:t>MIL STD 202 Test Method Standards</a:t>
            </a:r>
          </a:p>
          <a:p>
            <a:pPr lvl="1"/>
            <a:r>
              <a:rPr lang="en-US" dirty="0"/>
              <a:t>Mil STD 217</a:t>
            </a:r>
          </a:p>
          <a:p>
            <a:pPr lvl="1"/>
            <a:r>
              <a:rPr lang="en-US" dirty="0"/>
              <a:t>MIL-STD-883 Test Standards Microelectronics</a:t>
            </a:r>
          </a:p>
          <a:p>
            <a:pPr lvl="1"/>
            <a:endParaRPr lang="en-US" dirty="0"/>
          </a:p>
        </p:txBody>
      </p:sp>
      <p:sp>
        <p:nvSpPr>
          <p:cNvPr id="3" name="Title 2">
            <a:extLst>
              <a:ext uri="{FF2B5EF4-FFF2-40B4-BE49-F238E27FC236}">
                <a16:creationId xmlns:a16="http://schemas.microsoft.com/office/drawing/2014/main" id="{3ED70E6E-F973-7E26-16A5-EB48BC372C95}"/>
              </a:ext>
            </a:extLst>
          </p:cNvPr>
          <p:cNvSpPr>
            <a:spLocks noGrp="1"/>
          </p:cNvSpPr>
          <p:nvPr>
            <p:ph type="title"/>
          </p:nvPr>
        </p:nvSpPr>
        <p:spPr/>
        <p:txBody>
          <a:bodyPr/>
          <a:lstStyle/>
          <a:p>
            <a:r>
              <a:rPr lang="en-US" dirty="0"/>
              <a:t>Standards</a:t>
            </a:r>
          </a:p>
        </p:txBody>
      </p:sp>
    </p:spTree>
    <p:extLst>
      <p:ext uri="{BB962C8B-B14F-4D97-AF65-F5344CB8AC3E}">
        <p14:creationId xmlns:p14="http://schemas.microsoft.com/office/powerpoint/2010/main" val="110174128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D5E554-8B28-9561-1267-19FDBB3C9603}"/>
              </a:ext>
            </a:extLst>
          </p:cNvPr>
          <p:cNvSpPr>
            <a:spLocks noGrp="1"/>
          </p:cNvSpPr>
          <p:nvPr>
            <p:ph idx="1"/>
          </p:nvPr>
        </p:nvSpPr>
        <p:spPr/>
        <p:txBody>
          <a:bodyPr/>
          <a:lstStyle/>
          <a:p>
            <a:r>
              <a:rPr lang="en-US" dirty="0"/>
              <a:t>Standardized Fiber Optic Test Procedures</a:t>
            </a:r>
          </a:p>
          <a:p>
            <a:pPr lvl="1"/>
            <a:r>
              <a:rPr lang="en-US" dirty="0"/>
              <a:t>Commonly known as FOTP</a:t>
            </a:r>
          </a:p>
          <a:p>
            <a:pPr lvl="1"/>
            <a:r>
              <a:rPr lang="en-US" dirty="0"/>
              <a:t>Officially knows as TIA/EIA. </a:t>
            </a:r>
            <a:r>
              <a:rPr lang="en-US" b="1" dirty="0">
                <a:latin typeface="Helvetica" panose="020B0604020202020204" pitchFamily="34" charset="0"/>
                <a:hlinkClick r:id="rId2"/>
              </a:rPr>
              <a:t>http://www.tiaonline.org/</a:t>
            </a:r>
            <a:endParaRPr lang="en-US" dirty="0"/>
          </a:p>
          <a:p>
            <a:pPr lvl="1"/>
            <a:r>
              <a:rPr lang="en-US" dirty="0"/>
              <a:t>Optical Loss, PER, </a:t>
            </a:r>
          </a:p>
          <a:p>
            <a:pPr lvl="1"/>
            <a:r>
              <a:rPr lang="en-US" dirty="0"/>
              <a:t>See also https://www.thefoa.org/tech/standards.htm</a:t>
            </a:r>
          </a:p>
          <a:p>
            <a:pPr lvl="1"/>
            <a:r>
              <a:rPr lang="en-US" dirty="0"/>
              <a:t>Good to be aware of.</a:t>
            </a:r>
          </a:p>
          <a:p>
            <a:endParaRPr lang="en-US" dirty="0"/>
          </a:p>
        </p:txBody>
      </p:sp>
      <p:sp>
        <p:nvSpPr>
          <p:cNvPr id="3" name="Title 2">
            <a:extLst>
              <a:ext uri="{FF2B5EF4-FFF2-40B4-BE49-F238E27FC236}">
                <a16:creationId xmlns:a16="http://schemas.microsoft.com/office/drawing/2014/main" id="{24A6351A-28D2-47A4-3CE7-BFDC34AAAEFA}"/>
              </a:ext>
            </a:extLst>
          </p:cNvPr>
          <p:cNvSpPr>
            <a:spLocks noGrp="1"/>
          </p:cNvSpPr>
          <p:nvPr>
            <p:ph type="title"/>
          </p:nvPr>
        </p:nvSpPr>
        <p:spPr/>
        <p:txBody>
          <a:bodyPr/>
          <a:lstStyle/>
          <a:p>
            <a:r>
              <a:rPr lang="en-US" dirty="0"/>
              <a:t>Standards Continued</a:t>
            </a:r>
          </a:p>
        </p:txBody>
      </p:sp>
      <p:pic>
        <p:nvPicPr>
          <p:cNvPr id="5" name="Picture 4">
            <a:extLst>
              <a:ext uri="{FF2B5EF4-FFF2-40B4-BE49-F238E27FC236}">
                <a16:creationId xmlns:a16="http://schemas.microsoft.com/office/drawing/2014/main" id="{5E287919-5991-2AB7-6C7A-86352408BB47}"/>
              </a:ext>
            </a:extLst>
          </p:cNvPr>
          <p:cNvPicPr>
            <a:picLocks noChangeAspect="1"/>
          </p:cNvPicPr>
          <p:nvPr/>
        </p:nvPicPr>
        <p:blipFill>
          <a:blip r:embed="rId3"/>
          <a:stretch>
            <a:fillRect/>
          </a:stretch>
        </p:blipFill>
        <p:spPr>
          <a:xfrm>
            <a:off x="3373805" y="2897864"/>
            <a:ext cx="5312995" cy="1821207"/>
          </a:xfrm>
          <a:prstGeom prst="rect">
            <a:avLst/>
          </a:prstGeom>
        </p:spPr>
      </p:pic>
    </p:spTree>
    <p:extLst>
      <p:ext uri="{BB962C8B-B14F-4D97-AF65-F5344CB8AC3E}">
        <p14:creationId xmlns:p14="http://schemas.microsoft.com/office/powerpoint/2010/main" val="668788638"/>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0EEA842-B742-B142-8734-8E792A2E5285}"/>
              </a:ext>
            </a:extLst>
          </p:cNvPr>
          <p:cNvSpPr>
            <a:spLocks noGrp="1"/>
          </p:cNvSpPr>
          <p:nvPr>
            <p:ph idx="1"/>
          </p:nvPr>
        </p:nvSpPr>
        <p:spPr/>
        <p:txBody>
          <a:bodyPr>
            <a:normAutofit fontScale="92500" lnSpcReduction="20000"/>
          </a:bodyPr>
          <a:lstStyle/>
          <a:p>
            <a:r>
              <a:rPr lang="en-US" dirty="0"/>
              <a:t>On-line (just send a CAD file)</a:t>
            </a:r>
          </a:p>
          <a:p>
            <a:pPr lvl="1"/>
            <a:r>
              <a:rPr lang="en-US" dirty="0"/>
              <a:t>Xometry</a:t>
            </a:r>
          </a:p>
          <a:p>
            <a:pPr lvl="1"/>
            <a:r>
              <a:rPr lang="en-US" dirty="0" err="1"/>
              <a:t>Protolabs</a:t>
            </a:r>
            <a:endParaRPr lang="en-US" dirty="0"/>
          </a:p>
          <a:p>
            <a:pPr lvl="1"/>
            <a:r>
              <a:rPr lang="en-US" dirty="0"/>
              <a:t>Machining tolerances can vary, so investigate.</a:t>
            </a:r>
          </a:p>
          <a:p>
            <a:r>
              <a:rPr lang="en-US" dirty="0"/>
              <a:t>Local</a:t>
            </a:r>
          </a:p>
          <a:p>
            <a:pPr lvl="1"/>
            <a:r>
              <a:rPr lang="en-US" dirty="0"/>
              <a:t>UCSB Machine Shop </a:t>
            </a:r>
            <a:r>
              <a:rPr lang="en-US" dirty="0">
                <a:hlinkClick r:id="rId2"/>
              </a:rPr>
              <a:t>https://machineshop.engineering.ucsb.edu/</a:t>
            </a:r>
            <a:endParaRPr lang="en-US" dirty="0"/>
          </a:p>
          <a:p>
            <a:r>
              <a:rPr lang="en-US" dirty="0"/>
              <a:t>Tolerances</a:t>
            </a:r>
          </a:p>
          <a:p>
            <a:pPr lvl="1"/>
            <a:r>
              <a:rPr lang="en-US" dirty="0"/>
              <a:t>Metals ~50um</a:t>
            </a:r>
          </a:p>
          <a:p>
            <a:pPr lvl="1"/>
            <a:r>
              <a:rPr lang="en-US" dirty="0"/>
              <a:t>3D printed 100’s um</a:t>
            </a:r>
          </a:p>
          <a:p>
            <a:pPr lvl="1"/>
            <a:r>
              <a:rPr lang="en-US" dirty="0"/>
              <a:t>Ceramics 10’s um</a:t>
            </a:r>
          </a:p>
          <a:p>
            <a:r>
              <a:rPr lang="en-US" dirty="0"/>
              <a:t>Make your drawings in SI</a:t>
            </a:r>
          </a:p>
          <a:p>
            <a:pPr lvl="1"/>
            <a:r>
              <a:rPr lang="en-US" dirty="0"/>
              <a:t>Typically, mm.</a:t>
            </a:r>
          </a:p>
          <a:p>
            <a:r>
              <a:rPr lang="en-US" dirty="0"/>
              <a:t>Most US machine shops use Imperial</a:t>
            </a:r>
          </a:p>
          <a:p>
            <a:pPr lvl="1"/>
            <a:r>
              <a:rPr lang="en-US" dirty="0"/>
              <a:t>Inches</a:t>
            </a:r>
          </a:p>
          <a:p>
            <a:pPr lvl="1"/>
            <a:r>
              <a:rPr lang="en-US" dirty="0"/>
              <a:t>Mils (or thousandths or thou)</a:t>
            </a:r>
          </a:p>
          <a:p>
            <a:r>
              <a:rPr lang="en-US" dirty="0"/>
              <a:t>Be friendly with a machinist; you will learn things.</a:t>
            </a:r>
          </a:p>
          <a:p>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10560C95-788B-E17A-EC09-B4AAB293A571}"/>
              </a:ext>
            </a:extLst>
          </p:cNvPr>
          <p:cNvSpPr>
            <a:spLocks noGrp="1"/>
          </p:cNvSpPr>
          <p:nvPr>
            <p:ph type="title"/>
          </p:nvPr>
        </p:nvSpPr>
        <p:spPr/>
        <p:txBody>
          <a:bodyPr/>
          <a:lstStyle/>
          <a:p>
            <a:r>
              <a:rPr lang="en-US" dirty="0"/>
              <a:t>Machine Shops</a:t>
            </a:r>
          </a:p>
        </p:txBody>
      </p:sp>
    </p:spTree>
    <p:extLst>
      <p:ext uri="{BB962C8B-B14F-4D97-AF65-F5344CB8AC3E}">
        <p14:creationId xmlns:p14="http://schemas.microsoft.com/office/powerpoint/2010/main" val="91601873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55DC94-8684-939F-12F5-5702864CEDCC}"/>
              </a:ext>
            </a:extLst>
          </p:cNvPr>
          <p:cNvSpPr>
            <a:spLocks noGrp="1"/>
          </p:cNvSpPr>
          <p:nvPr>
            <p:ph idx="1"/>
          </p:nvPr>
        </p:nvSpPr>
        <p:spPr/>
        <p:txBody>
          <a:bodyPr>
            <a:normAutofit lnSpcReduction="10000"/>
          </a:bodyPr>
          <a:lstStyle/>
          <a:p>
            <a:r>
              <a:rPr lang="en-US" dirty="0"/>
              <a:t>Pigtailing lithium niobate Chip (Polished Si V-groove)</a:t>
            </a:r>
          </a:p>
          <a:p>
            <a:pPr lvl="1"/>
            <a:r>
              <a:rPr lang="en-US" dirty="0"/>
              <a:t>Requirements stable optical power transmission </a:t>
            </a:r>
          </a:p>
          <a:p>
            <a:pPr lvl="2"/>
            <a:r>
              <a:rPr lang="en-US" dirty="0"/>
              <a:t>over -55 to +85C.</a:t>
            </a:r>
          </a:p>
          <a:p>
            <a:pPr lvl="2"/>
            <a:r>
              <a:rPr lang="en-US" dirty="0"/>
              <a:t>Vibration</a:t>
            </a:r>
          </a:p>
          <a:p>
            <a:pPr lvl="1"/>
            <a:r>
              <a:rPr lang="en-US" dirty="0"/>
              <a:t>Methods</a:t>
            </a:r>
          </a:p>
          <a:p>
            <a:pPr lvl="2"/>
            <a:r>
              <a:rPr lang="en-US" dirty="0"/>
              <a:t>Weld</a:t>
            </a:r>
          </a:p>
          <a:p>
            <a:pPr lvl="2"/>
            <a:r>
              <a:rPr lang="en-US" dirty="0"/>
              <a:t>Epoxy</a:t>
            </a:r>
          </a:p>
          <a:p>
            <a:pPr lvl="2"/>
            <a:r>
              <a:rPr lang="en-US" dirty="0"/>
              <a:t>Lens coupled (concern about long term impact of epoxy).</a:t>
            </a:r>
          </a:p>
          <a:p>
            <a:r>
              <a:rPr lang="en-US" dirty="0"/>
              <a:t>Process chosen was epoxy</a:t>
            </a:r>
          </a:p>
          <a:p>
            <a:pPr lvl="1"/>
            <a:r>
              <a:rPr lang="en-US" dirty="0"/>
              <a:t>One Vendor, multiple “nearly” identical epoxies.</a:t>
            </a:r>
          </a:p>
          <a:p>
            <a:pPr lvl="1"/>
            <a:r>
              <a:rPr lang="en-US" dirty="0"/>
              <a:t>Method</a:t>
            </a:r>
          </a:p>
          <a:p>
            <a:pPr lvl="2"/>
            <a:r>
              <a:rPr lang="en-US" dirty="0"/>
              <a:t>Thermal cycling.</a:t>
            </a:r>
          </a:p>
          <a:p>
            <a:pPr lvl="2"/>
            <a:r>
              <a:rPr lang="en-US" dirty="0"/>
              <a:t>Large number of samples.</a:t>
            </a:r>
          </a:p>
          <a:p>
            <a:pPr lvl="2"/>
            <a:r>
              <a:rPr lang="en-US" dirty="0"/>
              <a:t>Compare loss before and after.</a:t>
            </a:r>
          </a:p>
          <a:p>
            <a:pPr lvl="2"/>
            <a:r>
              <a:rPr lang="en-US" dirty="0"/>
              <a:t>Vibration Testing also performed.</a:t>
            </a:r>
          </a:p>
          <a:p>
            <a:pPr lvl="1"/>
            <a:r>
              <a:rPr lang="en-US" dirty="0"/>
              <a:t>One epoxy performed better. Why? Unknown.</a:t>
            </a:r>
          </a:p>
          <a:p>
            <a:pPr lvl="1"/>
            <a:r>
              <a:rPr lang="en-US" dirty="0"/>
              <a:t>Experiments are needed; do not just rely upon vendor data.</a:t>
            </a:r>
          </a:p>
          <a:p>
            <a:pPr lvl="2"/>
            <a:endParaRPr lang="en-US" dirty="0"/>
          </a:p>
          <a:p>
            <a:pPr lvl="1"/>
            <a:endParaRPr lang="en-US" dirty="0"/>
          </a:p>
        </p:txBody>
      </p:sp>
      <p:sp>
        <p:nvSpPr>
          <p:cNvPr id="2" name="Title 1">
            <a:extLst>
              <a:ext uri="{FF2B5EF4-FFF2-40B4-BE49-F238E27FC236}">
                <a16:creationId xmlns:a16="http://schemas.microsoft.com/office/drawing/2014/main" id="{4910AB69-C5CB-87FE-F9BF-41D677DC4FEF}"/>
              </a:ext>
            </a:extLst>
          </p:cNvPr>
          <p:cNvSpPr>
            <a:spLocks noGrp="1"/>
          </p:cNvSpPr>
          <p:nvPr>
            <p:ph type="title"/>
          </p:nvPr>
        </p:nvSpPr>
        <p:spPr/>
        <p:txBody>
          <a:bodyPr/>
          <a:lstStyle/>
          <a:p>
            <a:r>
              <a:rPr lang="en-US" dirty="0"/>
              <a:t>Example from my past</a:t>
            </a:r>
          </a:p>
        </p:txBody>
      </p:sp>
      <p:sp>
        <p:nvSpPr>
          <p:cNvPr id="4" name="Slide Number Placeholder 3">
            <a:extLst>
              <a:ext uri="{FF2B5EF4-FFF2-40B4-BE49-F238E27FC236}">
                <a16:creationId xmlns:a16="http://schemas.microsoft.com/office/drawing/2014/main" id="{90952D76-70EE-234A-6C98-D86720F2A698}"/>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48</a:t>
            </a:fld>
            <a:endParaRPr lang="en-US"/>
          </a:p>
        </p:txBody>
      </p:sp>
    </p:spTree>
    <p:extLst>
      <p:ext uri="{BB962C8B-B14F-4D97-AF65-F5344CB8AC3E}">
        <p14:creationId xmlns:p14="http://schemas.microsoft.com/office/powerpoint/2010/main" val="66895792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9E863F-80EB-BBEF-851B-0B3ED883F8B9}"/>
              </a:ext>
            </a:extLst>
          </p:cNvPr>
          <p:cNvSpPr>
            <a:spLocks noGrp="1"/>
          </p:cNvSpPr>
          <p:nvPr>
            <p:ph idx="1"/>
          </p:nvPr>
        </p:nvSpPr>
        <p:spPr/>
        <p:txBody>
          <a:bodyPr>
            <a:normAutofit fontScale="92500" lnSpcReduction="10000"/>
          </a:bodyPr>
          <a:lstStyle/>
          <a:p>
            <a:r>
              <a:rPr lang="en-US" dirty="0"/>
              <a:t>Packaging</a:t>
            </a:r>
          </a:p>
          <a:p>
            <a:pPr lvl="1"/>
            <a:r>
              <a:rPr lang="en-US" dirty="0"/>
              <a:t>Ulrich H.P. Fischer-</a:t>
            </a:r>
            <a:r>
              <a:rPr lang="en-US" dirty="0" err="1"/>
              <a:t>Hirchert</a:t>
            </a:r>
            <a:r>
              <a:rPr lang="en-US" dirty="0"/>
              <a:t>, Photonic Packaging Sourcebook,, 2015</a:t>
            </a:r>
          </a:p>
          <a:p>
            <a:pPr lvl="2"/>
            <a:r>
              <a:rPr lang="en-US" dirty="0"/>
              <a:t>1/3 of the book on photonics equations/concepts.</a:t>
            </a:r>
          </a:p>
          <a:p>
            <a:pPr lvl="2"/>
            <a:r>
              <a:rPr lang="en-US" dirty="0"/>
              <a:t>2/3 on differing techniques.</a:t>
            </a:r>
          </a:p>
          <a:p>
            <a:pPr lvl="1"/>
            <a:r>
              <a:rPr lang="en-US" dirty="0"/>
              <a:t>Handbook of Electronics Packaging Design and Engineering</a:t>
            </a:r>
          </a:p>
          <a:p>
            <a:pPr lvl="2"/>
            <a:r>
              <a:rPr lang="en-US" dirty="0"/>
              <a:t>Dated, electronics packaging focus (not photonics).</a:t>
            </a:r>
          </a:p>
          <a:p>
            <a:pPr lvl="2"/>
            <a:r>
              <a:rPr lang="en-US" dirty="0"/>
              <a:t>Many good illustrations-get ideas of attachments.</a:t>
            </a:r>
          </a:p>
          <a:p>
            <a:r>
              <a:rPr lang="en-US" dirty="0"/>
              <a:t>Hermeticity</a:t>
            </a:r>
          </a:p>
          <a:p>
            <a:pPr lvl="1"/>
            <a:r>
              <a:rPr lang="en-US" dirty="0"/>
              <a:t>Hermeticity of Electronics Packages, 1st or 2</a:t>
            </a:r>
            <a:r>
              <a:rPr lang="en-US" baseline="30000" dirty="0"/>
              <a:t>nd</a:t>
            </a:r>
            <a:r>
              <a:rPr lang="en-US" dirty="0"/>
              <a:t> edition (1999, 2012)</a:t>
            </a:r>
          </a:p>
          <a:p>
            <a:pPr lvl="2"/>
            <a:r>
              <a:rPr lang="en-US" dirty="0"/>
              <a:t>The “Bible” of hermetic packaging.</a:t>
            </a:r>
          </a:p>
          <a:p>
            <a:pPr lvl="2"/>
            <a:r>
              <a:rPr lang="en-US" dirty="0"/>
              <a:t>Very detailed, review kinetic theory.</a:t>
            </a:r>
          </a:p>
          <a:p>
            <a:r>
              <a:rPr lang="en-US" dirty="0"/>
              <a:t>Electronics</a:t>
            </a:r>
          </a:p>
          <a:p>
            <a:pPr lvl="1"/>
            <a:r>
              <a:rPr lang="en-US" dirty="0"/>
              <a:t>Horowitz &amp; Hill, The Art of Electronics, 3</a:t>
            </a:r>
            <a:r>
              <a:rPr lang="en-US" baseline="30000" dirty="0"/>
              <a:t>rd</a:t>
            </a:r>
            <a:r>
              <a:rPr lang="en-US" dirty="0"/>
              <a:t> edition</a:t>
            </a:r>
          </a:p>
          <a:p>
            <a:pPr lvl="2"/>
            <a:r>
              <a:rPr lang="en-US" dirty="0"/>
              <a:t>Great general reference for electronics.</a:t>
            </a:r>
          </a:p>
          <a:p>
            <a:r>
              <a:rPr lang="en-US" dirty="0"/>
              <a:t>Materials</a:t>
            </a:r>
          </a:p>
          <a:p>
            <a:pPr lvl="1"/>
            <a:r>
              <a:rPr lang="en-US" dirty="0"/>
              <a:t>Tilley, Understanding Solids. </a:t>
            </a:r>
          </a:p>
          <a:p>
            <a:pPr lvl="1"/>
            <a:r>
              <a:rPr lang="en-US" dirty="0"/>
              <a:t>Heavens, Optical Properties of the Thin Sold Films.</a:t>
            </a:r>
          </a:p>
          <a:p>
            <a:pPr lvl="1"/>
            <a:endParaRPr lang="en-US" dirty="0"/>
          </a:p>
          <a:p>
            <a:endParaRPr lang="en-US" dirty="0"/>
          </a:p>
        </p:txBody>
      </p:sp>
      <p:sp>
        <p:nvSpPr>
          <p:cNvPr id="3" name="Title 2">
            <a:extLst>
              <a:ext uri="{FF2B5EF4-FFF2-40B4-BE49-F238E27FC236}">
                <a16:creationId xmlns:a16="http://schemas.microsoft.com/office/drawing/2014/main" id="{BF6E02CC-4402-A3C2-A354-0AA704C177DD}"/>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23384580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73861E-13FE-606E-D9B6-5EB52C66F378}"/>
              </a:ext>
            </a:extLst>
          </p:cNvPr>
          <p:cNvSpPr>
            <a:spLocks noGrp="1"/>
          </p:cNvSpPr>
          <p:nvPr>
            <p:ph idx="1"/>
          </p:nvPr>
        </p:nvSpPr>
        <p:spPr/>
        <p:txBody>
          <a:bodyPr/>
          <a:lstStyle/>
          <a:p>
            <a:r>
              <a:rPr lang="en-US" dirty="0"/>
              <a:t>I often liked the cool-looking packages for various parts….</a:t>
            </a:r>
          </a:p>
          <a:p>
            <a:r>
              <a:rPr lang="en-US" dirty="0"/>
              <a:t>No mechanical engineers, we needed updated tooling…</a:t>
            </a:r>
          </a:p>
          <a:p>
            <a:pPr lvl="1"/>
            <a:r>
              <a:rPr lang="en-US" dirty="0"/>
              <a:t>Received some training on SolidWorks.</a:t>
            </a:r>
          </a:p>
          <a:p>
            <a:pPr lvl="1"/>
            <a:r>
              <a:rPr lang="en-US" dirty="0"/>
              <a:t>Started making various tools used in different processes.</a:t>
            </a:r>
          </a:p>
          <a:p>
            <a:pPr lvl="2"/>
            <a:r>
              <a:rPr lang="en-US" dirty="0"/>
              <a:t>Wafer fabrication process tooling.</a:t>
            </a:r>
          </a:p>
          <a:p>
            <a:pPr lvl="2"/>
            <a:r>
              <a:rPr lang="en-US" dirty="0"/>
              <a:t>Packaging/Assembly tooling.</a:t>
            </a:r>
          </a:p>
          <a:p>
            <a:pPr lvl="1"/>
            <a:r>
              <a:rPr lang="en-US" dirty="0"/>
              <a:t>We needed new packages</a:t>
            </a:r>
          </a:p>
          <a:p>
            <a:pPr lvl="2"/>
            <a:r>
              <a:rPr lang="en-US" dirty="0"/>
              <a:t>Modify existing designs.</a:t>
            </a:r>
          </a:p>
          <a:p>
            <a:pPr lvl="1"/>
            <a:r>
              <a:rPr lang="en-US" dirty="0"/>
              <a:t>Updates/designed ceramic chips with electrical traces (thin film network)</a:t>
            </a:r>
          </a:p>
          <a:p>
            <a:r>
              <a:rPr lang="en-US" dirty="0"/>
              <a:t>Software tools</a:t>
            </a:r>
          </a:p>
          <a:p>
            <a:pPr lvl="1"/>
            <a:r>
              <a:rPr lang="en-US" dirty="0"/>
              <a:t>SolidWorks</a:t>
            </a:r>
          </a:p>
          <a:p>
            <a:pPr lvl="1"/>
            <a:r>
              <a:rPr lang="en-US" dirty="0"/>
              <a:t>COMSOL</a:t>
            </a:r>
          </a:p>
          <a:p>
            <a:endParaRPr lang="en-US" dirty="0"/>
          </a:p>
        </p:txBody>
      </p:sp>
      <p:sp>
        <p:nvSpPr>
          <p:cNvPr id="3" name="Title 2">
            <a:extLst>
              <a:ext uri="{FF2B5EF4-FFF2-40B4-BE49-F238E27FC236}">
                <a16:creationId xmlns:a16="http://schemas.microsoft.com/office/drawing/2014/main" id="{12AFB836-3AD0-E6F9-A0D4-2278D984684C}"/>
              </a:ext>
            </a:extLst>
          </p:cNvPr>
          <p:cNvSpPr>
            <a:spLocks noGrp="1"/>
          </p:cNvSpPr>
          <p:nvPr>
            <p:ph type="title"/>
          </p:nvPr>
        </p:nvSpPr>
        <p:spPr/>
        <p:txBody>
          <a:bodyPr/>
          <a:lstStyle/>
          <a:p>
            <a:r>
              <a:rPr lang="en-US" dirty="0"/>
              <a:t>How I got started in Packaging</a:t>
            </a:r>
          </a:p>
        </p:txBody>
      </p:sp>
    </p:spTree>
    <p:extLst>
      <p:ext uri="{BB962C8B-B14F-4D97-AF65-F5344CB8AC3E}">
        <p14:creationId xmlns:p14="http://schemas.microsoft.com/office/powerpoint/2010/main" val="361226669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2C96775-7DB8-C0C8-E85A-CD7269D3C622}"/>
              </a:ext>
            </a:extLst>
          </p:cNvPr>
          <p:cNvSpPr>
            <a:spLocks noGrp="1"/>
          </p:cNvSpPr>
          <p:nvPr>
            <p:ph idx="1"/>
          </p:nvPr>
        </p:nvSpPr>
        <p:spPr/>
        <p:txBody>
          <a:bodyPr/>
          <a:lstStyle/>
          <a:p>
            <a:r>
              <a:rPr lang="en-US" dirty="0"/>
              <a:t>Optics</a:t>
            </a:r>
          </a:p>
          <a:p>
            <a:pPr lvl="1"/>
            <a:r>
              <a:rPr lang="en-US" dirty="0"/>
              <a:t>Optics, Hecht and Zajac (more practical than Born and Wolf).</a:t>
            </a:r>
          </a:p>
          <a:p>
            <a:pPr lvl="1"/>
            <a:r>
              <a:rPr lang="en-US" dirty="0"/>
              <a:t>Principles of Optics, Born and Wolf (for completeness).</a:t>
            </a:r>
          </a:p>
          <a:p>
            <a:pPr lvl="1"/>
            <a:r>
              <a:rPr lang="en-US" dirty="0" err="1"/>
              <a:t>Derickson</a:t>
            </a:r>
            <a:r>
              <a:rPr lang="en-US" dirty="0"/>
              <a:t>, Fiber Optic Test and Measurement.</a:t>
            </a:r>
          </a:p>
          <a:p>
            <a:r>
              <a:rPr lang="en-US" dirty="0"/>
              <a:t>Thermal</a:t>
            </a:r>
          </a:p>
          <a:p>
            <a:pPr lvl="1"/>
            <a:r>
              <a:rPr lang="en-US" dirty="0"/>
              <a:t>Sargent &amp; Krum, Thermal Management Handbook for Electronic Assemblies.</a:t>
            </a:r>
          </a:p>
          <a:p>
            <a:r>
              <a:rPr lang="en-US" dirty="0"/>
              <a:t>IEEE Electronics Packaging Society (https://eps.ieee.org/)</a:t>
            </a:r>
          </a:p>
          <a:p>
            <a:pPr lvl="1"/>
            <a:endParaRPr lang="en-US" dirty="0"/>
          </a:p>
        </p:txBody>
      </p:sp>
      <p:sp>
        <p:nvSpPr>
          <p:cNvPr id="3" name="Title 2">
            <a:extLst>
              <a:ext uri="{FF2B5EF4-FFF2-40B4-BE49-F238E27FC236}">
                <a16:creationId xmlns:a16="http://schemas.microsoft.com/office/drawing/2014/main" id="{0EC4A73C-7004-A3B8-D443-128DD6ECE037}"/>
              </a:ext>
            </a:extLst>
          </p:cNvPr>
          <p:cNvSpPr>
            <a:spLocks noGrp="1"/>
          </p:cNvSpPr>
          <p:nvPr>
            <p:ph type="title"/>
          </p:nvPr>
        </p:nvSpPr>
        <p:spPr/>
        <p:txBody>
          <a:bodyPr/>
          <a:lstStyle/>
          <a:p>
            <a:r>
              <a:rPr lang="en-US" dirty="0"/>
              <a:t>More References</a:t>
            </a:r>
          </a:p>
        </p:txBody>
      </p:sp>
    </p:spTree>
    <p:extLst>
      <p:ext uri="{BB962C8B-B14F-4D97-AF65-F5344CB8AC3E}">
        <p14:creationId xmlns:p14="http://schemas.microsoft.com/office/powerpoint/2010/main" val="4067290829"/>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92555F-8650-7CAB-5E6F-83C6AF7BA761}"/>
              </a:ext>
            </a:extLst>
          </p:cNvPr>
          <p:cNvSpPr>
            <a:spLocks noGrp="1"/>
          </p:cNvSpPr>
          <p:nvPr>
            <p:ph idx="1"/>
          </p:nvPr>
        </p:nvSpPr>
        <p:spPr>
          <a:xfrm>
            <a:off x="457200" y="603316"/>
            <a:ext cx="8229600" cy="4260916"/>
          </a:xfrm>
        </p:spPr>
        <p:txBody>
          <a:bodyPr/>
          <a:lstStyle/>
          <a:p>
            <a:r>
              <a:rPr lang="en-US" dirty="0"/>
              <a:t>Inspect other devices. What can you learn?</a:t>
            </a:r>
          </a:p>
          <a:p>
            <a:pPr lvl="1"/>
            <a:r>
              <a:rPr lang="en-US" dirty="0"/>
              <a:t>My German equatorial telescope mount. </a:t>
            </a:r>
            <a:r>
              <a:rPr lang="en-US" u="sng" dirty="0"/>
              <a:t>Why two screws</a:t>
            </a:r>
            <a:r>
              <a:rPr lang="en-US" dirty="0"/>
              <a:t>? What shape is the “bar” and why?</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r>
              <a:rPr lang="en-US" dirty="0"/>
              <a:t>YouTube U</a:t>
            </a:r>
          </a:p>
          <a:p>
            <a:pPr lvl="1"/>
            <a:r>
              <a:rPr lang="en-US" dirty="0"/>
              <a:t>General concepts.</a:t>
            </a:r>
          </a:p>
          <a:p>
            <a:pPr lvl="1"/>
            <a:r>
              <a:rPr lang="en-US" dirty="0"/>
              <a:t>Don’t expect great detailed information.</a:t>
            </a:r>
          </a:p>
          <a:p>
            <a:pPr lvl="2"/>
            <a:endParaRPr lang="en-US" dirty="0"/>
          </a:p>
        </p:txBody>
      </p:sp>
      <p:sp>
        <p:nvSpPr>
          <p:cNvPr id="3" name="Title 2">
            <a:extLst>
              <a:ext uri="{FF2B5EF4-FFF2-40B4-BE49-F238E27FC236}">
                <a16:creationId xmlns:a16="http://schemas.microsoft.com/office/drawing/2014/main" id="{2E3567DA-95B0-B1CD-41D2-F80E748DD13F}"/>
              </a:ext>
            </a:extLst>
          </p:cNvPr>
          <p:cNvSpPr>
            <a:spLocks noGrp="1"/>
          </p:cNvSpPr>
          <p:nvPr>
            <p:ph type="title"/>
          </p:nvPr>
        </p:nvSpPr>
        <p:spPr>
          <a:xfrm>
            <a:off x="457200" y="-2303"/>
            <a:ext cx="8229600" cy="461665"/>
          </a:xfrm>
        </p:spPr>
        <p:txBody>
          <a:bodyPr/>
          <a:lstStyle/>
          <a:p>
            <a:r>
              <a:rPr lang="en-US" dirty="0"/>
              <a:t>Where else can you get packaging ideas?</a:t>
            </a:r>
          </a:p>
        </p:txBody>
      </p:sp>
      <p:pic>
        <p:nvPicPr>
          <p:cNvPr id="4" name="Picture 3">
            <a:extLst>
              <a:ext uri="{FF2B5EF4-FFF2-40B4-BE49-F238E27FC236}">
                <a16:creationId xmlns:a16="http://schemas.microsoft.com/office/drawing/2014/main" id="{4DE48EBB-01F0-1EBA-A62F-91992EA6532D}"/>
              </a:ext>
            </a:extLst>
          </p:cNvPr>
          <p:cNvPicPr>
            <a:picLocks noChangeAspect="1"/>
          </p:cNvPicPr>
          <p:nvPr/>
        </p:nvPicPr>
        <p:blipFill>
          <a:blip r:embed="rId2"/>
          <a:stretch>
            <a:fillRect/>
          </a:stretch>
        </p:blipFill>
        <p:spPr>
          <a:xfrm>
            <a:off x="779276" y="1252615"/>
            <a:ext cx="2724150" cy="2333625"/>
          </a:xfrm>
          <a:prstGeom prst="rect">
            <a:avLst/>
          </a:prstGeom>
        </p:spPr>
      </p:pic>
      <p:sp>
        <p:nvSpPr>
          <p:cNvPr id="7" name="Oval 6">
            <a:extLst>
              <a:ext uri="{FF2B5EF4-FFF2-40B4-BE49-F238E27FC236}">
                <a16:creationId xmlns:a16="http://schemas.microsoft.com/office/drawing/2014/main" id="{F25F0EAD-858C-9848-18F8-32FF337659E4}"/>
              </a:ext>
            </a:extLst>
          </p:cNvPr>
          <p:cNvSpPr/>
          <p:nvPr/>
        </p:nvSpPr>
        <p:spPr>
          <a:xfrm>
            <a:off x="1905533" y="2385113"/>
            <a:ext cx="792907" cy="831273"/>
          </a:xfrm>
          <a:prstGeom prst="ellipse">
            <a:avLst/>
          </a:prstGeom>
          <a:noFill/>
          <a:ln w="127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FA84777-52DE-6523-2133-F577ABEF560B}"/>
              </a:ext>
            </a:extLst>
          </p:cNvPr>
          <p:cNvPicPr>
            <a:picLocks noChangeAspect="1"/>
          </p:cNvPicPr>
          <p:nvPr/>
        </p:nvPicPr>
        <p:blipFill>
          <a:blip r:embed="rId3"/>
          <a:stretch>
            <a:fillRect/>
          </a:stretch>
        </p:blipFill>
        <p:spPr>
          <a:xfrm>
            <a:off x="4317268" y="1224039"/>
            <a:ext cx="3181350" cy="2390775"/>
          </a:xfrm>
          <a:prstGeom prst="rect">
            <a:avLst/>
          </a:prstGeom>
        </p:spPr>
      </p:pic>
      <p:sp>
        <p:nvSpPr>
          <p:cNvPr id="8" name="Trapezoid 7">
            <a:extLst>
              <a:ext uri="{FF2B5EF4-FFF2-40B4-BE49-F238E27FC236}">
                <a16:creationId xmlns:a16="http://schemas.microsoft.com/office/drawing/2014/main" id="{B564E41B-4C8C-9811-F36A-71BD2C98B24D}"/>
              </a:ext>
            </a:extLst>
          </p:cNvPr>
          <p:cNvSpPr/>
          <p:nvPr/>
        </p:nvSpPr>
        <p:spPr>
          <a:xfrm rot="738609">
            <a:off x="5227846" y="2147843"/>
            <a:ext cx="1010288" cy="474540"/>
          </a:xfrm>
          <a:prstGeom prst="trapezoid">
            <a:avLst/>
          </a:prstGeom>
          <a:noFill/>
          <a:ln w="190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697369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4EABB-0DE4-78CF-1669-08DCF9C6EA67}"/>
              </a:ext>
            </a:extLst>
          </p:cNvPr>
          <p:cNvSpPr>
            <a:spLocks noGrp="1"/>
          </p:cNvSpPr>
          <p:nvPr>
            <p:ph idx="1"/>
          </p:nvPr>
        </p:nvSpPr>
        <p:spPr/>
        <p:txBody>
          <a:bodyPr/>
          <a:lstStyle/>
          <a:p>
            <a:r>
              <a:rPr lang="en-US" dirty="0"/>
              <a:t>This may not apply to micro-electronics often.</a:t>
            </a:r>
          </a:p>
          <a:p>
            <a:r>
              <a:rPr lang="en-US" dirty="0"/>
              <a:t>Try your best to find solutions that use </a:t>
            </a:r>
            <a:r>
              <a:rPr lang="en-US" u="sng" dirty="0"/>
              <a:t>renewable</a:t>
            </a:r>
            <a:r>
              <a:rPr lang="en-US" dirty="0"/>
              <a:t> resources.</a:t>
            </a:r>
          </a:p>
          <a:p>
            <a:r>
              <a:rPr lang="en-US" dirty="0"/>
              <a:t>Best examples: shipping containers.</a:t>
            </a:r>
          </a:p>
          <a:p>
            <a:pPr lvl="1"/>
            <a:endParaRPr lang="en-US" dirty="0"/>
          </a:p>
        </p:txBody>
      </p:sp>
      <p:sp>
        <p:nvSpPr>
          <p:cNvPr id="3" name="Title 2">
            <a:extLst>
              <a:ext uri="{FF2B5EF4-FFF2-40B4-BE49-F238E27FC236}">
                <a16:creationId xmlns:a16="http://schemas.microsoft.com/office/drawing/2014/main" id="{02A389F4-EBCD-E874-AA11-F23012614427}"/>
              </a:ext>
            </a:extLst>
          </p:cNvPr>
          <p:cNvSpPr>
            <a:spLocks noGrp="1"/>
          </p:cNvSpPr>
          <p:nvPr>
            <p:ph type="title"/>
          </p:nvPr>
        </p:nvSpPr>
        <p:spPr/>
        <p:txBody>
          <a:bodyPr/>
          <a:lstStyle/>
          <a:p>
            <a:r>
              <a:rPr lang="en-US" dirty="0"/>
              <a:t>Green Packing</a:t>
            </a:r>
          </a:p>
        </p:txBody>
      </p:sp>
    </p:spTree>
    <p:extLst>
      <p:ext uri="{BB962C8B-B14F-4D97-AF65-F5344CB8AC3E}">
        <p14:creationId xmlns:p14="http://schemas.microsoft.com/office/powerpoint/2010/main" val="2733860702"/>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DC7329-1971-1534-6665-6AD3C08AC26E}"/>
              </a:ext>
            </a:extLst>
          </p:cNvPr>
          <p:cNvSpPr>
            <a:spLocks noGrp="1"/>
          </p:cNvSpPr>
          <p:nvPr>
            <p:ph idx="1"/>
          </p:nvPr>
        </p:nvSpPr>
        <p:spPr/>
        <p:txBody>
          <a:bodyPr/>
          <a:lstStyle/>
          <a:p>
            <a:r>
              <a:rPr lang="en-US" dirty="0"/>
              <a:t>Many different skills needed.</a:t>
            </a:r>
          </a:p>
          <a:p>
            <a:r>
              <a:rPr lang="en-US" dirty="0"/>
              <a:t>Define initial requirements.</a:t>
            </a:r>
          </a:p>
          <a:p>
            <a:pPr lvl="1"/>
            <a:r>
              <a:rPr lang="en-US" dirty="0"/>
              <a:t>Critical!</a:t>
            </a:r>
          </a:p>
          <a:p>
            <a:r>
              <a:rPr lang="en-US" dirty="0"/>
              <a:t>Perform calculations/modeling where possible</a:t>
            </a:r>
          </a:p>
          <a:p>
            <a:pPr lvl="1"/>
            <a:r>
              <a:rPr lang="en-US" dirty="0"/>
              <a:t>Excel, python, </a:t>
            </a:r>
            <a:r>
              <a:rPr lang="en-US" dirty="0" err="1"/>
              <a:t>Matlab</a:t>
            </a:r>
            <a:r>
              <a:rPr lang="en-US" dirty="0"/>
              <a:t>.</a:t>
            </a:r>
          </a:p>
          <a:p>
            <a:pPr lvl="1"/>
            <a:r>
              <a:rPr lang="en-US" dirty="0"/>
              <a:t>Multi-Physics-based modeling (ANSYS, COMSOL).</a:t>
            </a:r>
          </a:p>
          <a:p>
            <a:pPr lvl="1"/>
            <a:r>
              <a:rPr lang="en-US" dirty="0"/>
              <a:t>Specialized (single physics) modeling (HFSS for RF, SolidWorks for thermal, vibration dynamic modeling).</a:t>
            </a:r>
          </a:p>
          <a:p>
            <a:r>
              <a:rPr lang="en-US" dirty="0"/>
              <a:t>CAD tools</a:t>
            </a:r>
          </a:p>
          <a:p>
            <a:pPr lvl="1"/>
            <a:r>
              <a:rPr lang="en-US" dirty="0"/>
              <a:t>SolidWorks, </a:t>
            </a:r>
            <a:r>
              <a:rPr lang="en-US" dirty="0" err="1"/>
              <a:t>AutoDesk</a:t>
            </a:r>
            <a:r>
              <a:rPr lang="en-US" dirty="0"/>
              <a:t> (LT for 2-D drawings)</a:t>
            </a:r>
          </a:p>
          <a:p>
            <a:pPr lvl="2"/>
            <a:r>
              <a:rPr lang="en-US" dirty="0"/>
              <a:t>Libre CAD for 2-D</a:t>
            </a:r>
          </a:p>
          <a:p>
            <a:pPr lvl="1"/>
            <a:r>
              <a:rPr lang="en-US" dirty="0" err="1"/>
              <a:t>Pspice</a:t>
            </a:r>
            <a:r>
              <a:rPr lang="en-US" dirty="0"/>
              <a:t> or free equivalent (</a:t>
            </a:r>
            <a:r>
              <a:rPr lang="en-US" dirty="0" err="1"/>
              <a:t>Ltspice</a:t>
            </a:r>
            <a:r>
              <a:rPr lang="en-US" dirty="0"/>
              <a:t>)</a:t>
            </a:r>
          </a:p>
          <a:p>
            <a:r>
              <a:rPr lang="en-US" dirty="0"/>
              <a:t>Perform easy test</a:t>
            </a:r>
          </a:p>
          <a:p>
            <a:pPr lvl="1"/>
            <a:r>
              <a:rPr lang="en-US" dirty="0"/>
              <a:t>Temperature cycling.</a:t>
            </a:r>
          </a:p>
          <a:p>
            <a:pPr lvl="1"/>
            <a:r>
              <a:rPr lang="en-US" dirty="0"/>
              <a:t>Side experiments.</a:t>
            </a:r>
          </a:p>
        </p:txBody>
      </p:sp>
      <p:sp>
        <p:nvSpPr>
          <p:cNvPr id="3" name="Title 2">
            <a:extLst>
              <a:ext uri="{FF2B5EF4-FFF2-40B4-BE49-F238E27FC236}">
                <a16:creationId xmlns:a16="http://schemas.microsoft.com/office/drawing/2014/main" id="{68183365-AB45-E75E-0A14-E5875A426801}"/>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238684813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17A255-08A3-AA1C-DF06-22CA1D7D7DFB}"/>
              </a:ext>
            </a:extLst>
          </p:cNvPr>
          <p:cNvSpPr>
            <a:spLocks noGrp="1"/>
          </p:cNvSpPr>
          <p:nvPr>
            <p:ph idx="1"/>
          </p:nvPr>
        </p:nvSpPr>
        <p:spPr/>
        <p:txBody>
          <a:bodyPr/>
          <a:lstStyle/>
          <a:p>
            <a:r>
              <a:rPr lang="en-US" dirty="0"/>
              <a:t>Any questions?</a:t>
            </a:r>
          </a:p>
        </p:txBody>
      </p:sp>
      <p:sp>
        <p:nvSpPr>
          <p:cNvPr id="3" name="Title 2">
            <a:extLst>
              <a:ext uri="{FF2B5EF4-FFF2-40B4-BE49-F238E27FC236}">
                <a16:creationId xmlns:a16="http://schemas.microsoft.com/office/drawing/2014/main" id="{363FE4E8-6643-0A3F-B02B-569A5ACE36FE}"/>
              </a:ext>
            </a:extLst>
          </p:cNvPr>
          <p:cNvSpPr>
            <a:spLocks noGrp="1"/>
          </p:cNvSpPr>
          <p:nvPr>
            <p:ph type="title"/>
          </p:nvPr>
        </p:nvSpPr>
        <p:spPr/>
        <p:txBody>
          <a:bodyPr/>
          <a:lstStyle/>
          <a:p>
            <a:r>
              <a:rPr lang="en-US" dirty="0"/>
              <a:t>Thank You !!</a:t>
            </a:r>
          </a:p>
        </p:txBody>
      </p:sp>
    </p:spTree>
    <p:extLst>
      <p:ext uri="{BB962C8B-B14F-4D97-AF65-F5344CB8AC3E}">
        <p14:creationId xmlns:p14="http://schemas.microsoft.com/office/powerpoint/2010/main" val="1702447286"/>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B2B62D-3F65-C082-7EA0-B5B8C2F41274}"/>
              </a:ext>
            </a:extLst>
          </p:cNvPr>
          <p:cNvSpPr>
            <a:spLocks noGrp="1"/>
          </p:cNvSpPr>
          <p:nvPr>
            <p:ph idx="1"/>
          </p:nvPr>
        </p:nvSpPr>
        <p:spPr/>
        <p:txBody>
          <a:bodyPr/>
          <a:lstStyle/>
          <a:p>
            <a:r>
              <a:rPr lang="en-US" dirty="0"/>
              <a:t>Your answers</a:t>
            </a:r>
          </a:p>
        </p:txBody>
      </p:sp>
      <p:sp>
        <p:nvSpPr>
          <p:cNvPr id="3" name="Title 2">
            <a:extLst>
              <a:ext uri="{FF2B5EF4-FFF2-40B4-BE49-F238E27FC236}">
                <a16:creationId xmlns:a16="http://schemas.microsoft.com/office/drawing/2014/main" id="{F45C03EF-0EE8-99DF-9242-978B40E78B72}"/>
              </a:ext>
            </a:extLst>
          </p:cNvPr>
          <p:cNvSpPr>
            <a:spLocks noGrp="1"/>
          </p:cNvSpPr>
          <p:nvPr>
            <p:ph type="title"/>
          </p:nvPr>
        </p:nvSpPr>
        <p:spPr/>
        <p:txBody>
          <a:bodyPr/>
          <a:lstStyle/>
          <a:p>
            <a:r>
              <a:rPr lang="en-US" dirty="0"/>
              <a:t>What other topics might be pertinent in packaging?</a:t>
            </a:r>
          </a:p>
        </p:txBody>
      </p:sp>
    </p:spTree>
    <p:extLst>
      <p:ext uri="{BB962C8B-B14F-4D97-AF65-F5344CB8AC3E}">
        <p14:creationId xmlns:p14="http://schemas.microsoft.com/office/powerpoint/2010/main" val="1376344313"/>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F95C89-6F48-43FB-0AAC-800491643DA8}"/>
              </a:ext>
            </a:extLst>
          </p:cNvPr>
          <p:cNvSpPr>
            <a:spLocks noGrp="1"/>
          </p:cNvSpPr>
          <p:nvPr>
            <p:ph idx="1"/>
          </p:nvPr>
        </p:nvSpPr>
        <p:spPr>
          <a:xfrm>
            <a:off x="457200" y="603316"/>
            <a:ext cx="8229600" cy="4260916"/>
          </a:xfrm>
        </p:spPr>
        <p:txBody>
          <a:bodyPr/>
          <a:lstStyle/>
          <a:p>
            <a:r>
              <a:rPr lang="en-US" dirty="0"/>
              <a:t>Packaging photonics will involve related subjects</a:t>
            </a:r>
          </a:p>
          <a:p>
            <a:pPr lvl="1"/>
            <a:r>
              <a:rPr lang="en-US" dirty="0"/>
              <a:t>Tooling – You will likely need to design &amp; fab custom tools.</a:t>
            </a:r>
          </a:p>
          <a:p>
            <a:pPr lvl="1"/>
            <a:r>
              <a:rPr lang="en-US" dirty="0"/>
              <a:t>Machine shop techniques/Mechanical Engineering</a:t>
            </a:r>
          </a:p>
          <a:p>
            <a:pPr lvl="1"/>
            <a:r>
              <a:rPr lang="en-US" dirty="0"/>
              <a:t>Lenses. Often required. First order (thin lens equations) goes 90% of the way.</a:t>
            </a:r>
          </a:p>
          <a:p>
            <a:pPr lvl="1"/>
            <a:r>
              <a:rPr lang="en-US" dirty="0"/>
              <a:t>Thermodynamics. Usually just need simple heat flow equations.</a:t>
            </a:r>
          </a:p>
          <a:p>
            <a:pPr lvl="1"/>
            <a:r>
              <a:rPr lang="en-US" dirty="0"/>
              <a:t>Electronics</a:t>
            </a:r>
          </a:p>
          <a:p>
            <a:pPr lvl="2"/>
            <a:r>
              <a:rPr lang="en-US" dirty="0"/>
              <a:t>Building circuit traces, usually low speed low-medium power levels.</a:t>
            </a:r>
          </a:p>
          <a:p>
            <a:pPr lvl="2"/>
            <a:r>
              <a:rPr lang="en-US" dirty="0"/>
              <a:t>High power </a:t>
            </a:r>
          </a:p>
          <a:p>
            <a:pPr lvl="2"/>
            <a:r>
              <a:rPr lang="en-US" dirty="0"/>
              <a:t>RF circuit design</a:t>
            </a:r>
          </a:p>
          <a:p>
            <a:pPr lvl="1"/>
            <a:r>
              <a:rPr lang="en-US" dirty="0"/>
              <a:t>Materials Science</a:t>
            </a:r>
          </a:p>
          <a:p>
            <a:pPr lvl="2"/>
            <a:r>
              <a:rPr lang="en-US" dirty="0"/>
              <a:t>Usually surfaces. How do different surfaces interact/react.</a:t>
            </a:r>
          </a:p>
          <a:p>
            <a:pPr lvl="2"/>
            <a:endParaRPr lang="en-US" dirty="0"/>
          </a:p>
          <a:p>
            <a:pPr lvl="1"/>
            <a:endParaRPr lang="en-US" dirty="0"/>
          </a:p>
        </p:txBody>
      </p:sp>
      <p:sp>
        <p:nvSpPr>
          <p:cNvPr id="3" name="Title 2">
            <a:extLst>
              <a:ext uri="{FF2B5EF4-FFF2-40B4-BE49-F238E27FC236}">
                <a16:creationId xmlns:a16="http://schemas.microsoft.com/office/drawing/2014/main" id="{BEBD67D8-EE44-D2B1-FCB3-BDE5841F1C57}"/>
              </a:ext>
            </a:extLst>
          </p:cNvPr>
          <p:cNvSpPr>
            <a:spLocks noGrp="1"/>
          </p:cNvSpPr>
          <p:nvPr>
            <p:ph type="title"/>
          </p:nvPr>
        </p:nvSpPr>
        <p:spPr>
          <a:xfrm>
            <a:off x="457200" y="-2303"/>
            <a:ext cx="8229600" cy="461665"/>
          </a:xfrm>
        </p:spPr>
        <p:txBody>
          <a:bodyPr/>
          <a:lstStyle/>
          <a:p>
            <a:r>
              <a:rPr lang="en-US" dirty="0"/>
              <a:t>Related Concepts</a:t>
            </a:r>
          </a:p>
        </p:txBody>
      </p:sp>
    </p:spTree>
    <p:extLst>
      <p:ext uri="{BB962C8B-B14F-4D97-AF65-F5344CB8AC3E}">
        <p14:creationId xmlns:p14="http://schemas.microsoft.com/office/powerpoint/2010/main" val="2013884275"/>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6BE02A-6F00-DC80-1AA9-0FFFD0578357}"/>
              </a:ext>
            </a:extLst>
          </p:cNvPr>
          <p:cNvSpPr>
            <a:spLocks noGrp="1"/>
          </p:cNvSpPr>
          <p:nvPr>
            <p:ph idx="1"/>
          </p:nvPr>
        </p:nvSpPr>
        <p:spPr/>
        <p:txBody>
          <a:bodyPr/>
          <a:lstStyle/>
          <a:p>
            <a:r>
              <a:rPr lang="en-US" dirty="0"/>
              <a:t>Industrial Solutions to Various Issues</a:t>
            </a:r>
          </a:p>
          <a:p>
            <a:pPr lvl="1"/>
            <a:r>
              <a:rPr lang="en-US" dirty="0"/>
              <a:t>Getters (materials that grab other things)</a:t>
            </a:r>
          </a:p>
          <a:p>
            <a:pPr lvl="2"/>
            <a:r>
              <a:rPr lang="en-US" dirty="0"/>
              <a:t>moisture</a:t>
            </a:r>
          </a:p>
          <a:p>
            <a:pPr lvl="2"/>
            <a:r>
              <a:rPr lang="en-US" dirty="0"/>
              <a:t>Particle</a:t>
            </a:r>
          </a:p>
          <a:p>
            <a:pPr lvl="2"/>
            <a:r>
              <a:rPr lang="en-US" dirty="0"/>
              <a:t>Specific gases</a:t>
            </a:r>
          </a:p>
          <a:p>
            <a:pPr lvl="1"/>
            <a:r>
              <a:rPr lang="en-US" dirty="0"/>
              <a:t>Absorbers</a:t>
            </a:r>
          </a:p>
          <a:p>
            <a:pPr lvl="2"/>
            <a:r>
              <a:rPr lang="en-US" dirty="0"/>
              <a:t>RF</a:t>
            </a:r>
          </a:p>
          <a:p>
            <a:pPr lvl="2"/>
            <a:r>
              <a:rPr lang="en-US" dirty="0"/>
              <a:t>Acoustic</a:t>
            </a:r>
          </a:p>
          <a:p>
            <a:pPr lvl="2"/>
            <a:r>
              <a:rPr lang="en-US" dirty="0"/>
              <a:t>Mechanical</a:t>
            </a:r>
          </a:p>
          <a:p>
            <a:pPr lvl="1"/>
            <a:r>
              <a:rPr lang="en-US" dirty="0"/>
              <a:t>Standardized Testing</a:t>
            </a:r>
          </a:p>
          <a:p>
            <a:pPr lvl="2"/>
            <a:r>
              <a:rPr lang="en-US" dirty="0"/>
              <a:t>Why—you will need to be able to prove the part works well.</a:t>
            </a:r>
          </a:p>
          <a:p>
            <a:endParaRPr lang="en-US" dirty="0"/>
          </a:p>
        </p:txBody>
      </p:sp>
      <p:sp>
        <p:nvSpPr>
          <p:cNvPr id="3" name="Title 2">
            <a:extLst>
              <a:ext uri="{FF2B5EF4-FFF2-40B4-BE49-F238E27FC236}">
                <a16:creationId xmlns:a16="http://schemas.microsoft.com/office/drawing/2014/main" id="{8C6F6B62-9D1C-C511-9FC2-AEEECFA6FCD8}"/>
              </a:ext>
            </a:extLst>
          </p:cNvPr>
          <p:cNvSpPr>
            <a:spLocks noGrp="1"/>
          </p:cNvSpPr>
          <p:nvPr>
            <p:ph type="title"/>
          </p:nvPr>
        </p:nvSpPr>
        <p:spPr/>
        <p:txBody>
          <a:bodyPr/>
          <a:lstStyle/>
          <a:p>
            <a:r>
              <a:rPr lang="en-US" dirty="0"/>
              <a:t>Related Concepts - continued</a:t>
            </a:r>
          </a:p>
        </p:txBody>
      </p:sp>
    </p:spTree>
    <p:extLst>
      <p:ext uri="{BB962C8B-B14F-4D97-AF65-F5344CB8AC3E}">
        <p14:creationId xmlns:p14="http://schemas.microsoft.com/office/powerpoint/2010/main" val="1035812810"/>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901AB6-5D98-AD5A-A6E5-EEC4D0030F1F}"/>
              </a:ext>
            </a:extLst>
          </p:cNvPr>
          <p:cNvSpPr>
            <a:spLocks noGrp="1"/>
          </p:cNvSpPr>
          <p:nvPr>
            <p:ph idx="1"/>
          </p:nvPr>
        </p:nvSpPr>
        <p:spPr/>
        <p:txBody>
          <a:bodyPr>
            <a:normAutofit lnSpcReduction="10000"/>
          </a:bodyPr>
          <a:lstStyle/>
          <a:p>
            <a:r>
              <a:rPr lang="en-US" dirty="0">
                <a:hlinkClick r:id="rId2" action="ppaction://hlinksldjump"/>
              </a:rPr>
              <a:t>Guidelines</a:t>
            </a:r>
            <a:r>
              <a:rPr lang="en-US" dirty="0"/>
              <a:t>.</a:t>
            </a:r>
          </a:p>
          <a:p>
            <a:pPr lvl="1"/>
            <a:r>
              <a:rPr lang="en-US" dirty="0"/>
              <a:t>How do you decide what to do?</a:t>
            </a:r>
            <a:endParaRPr lang="en-US" dirty="0">
              <a:hlinkClick r:id="rId3" action="ppaction://hlinksldjump"/>
            </a:endParaRPr>
          </a:p>
          <a:p>
            <a:r>
              <a:rPr lang="en-US" dirty="0">
                <a:hlinkClick r:id="rId3" action="ppaction://hlinksldjump"/>
              </a:rPr>
              <a:t>How to start from scratch.</a:t>
            </a:r>
            <a:endParaRPr lang="en-US" dirty="0"/>
          </a:p>
          <a:p>
            <a:pPr lvl="1"/>
            <a:r>
              <a:rPr lang="en-US" dirty="0"/>
              <a:t>You are employee #3 at a start-up.</a:t>
            </a:r>
          </a:p>
          <a:p>
            <a:pPr lvl="1"/>
            <a:r>
              <a:rPr lang="en-US" dirty="0"/>
              <a:t>How to quick make/mod a package</a:t>
            </a:r>
          </a:p>
          <a:p>
            <a:r>
              <a:rPr lang="en-US" dirty="0">
                <a:hlinkClick r:id="rId4" action="ppaction://hlinksldjump"/>
              </a:rPr>
              <a:t>Failure mechanisms</a:t>
            </a:r>
            <a:r>
              <a:rPr lang="en-US" dirty="0"/>
              <a:t>.</a:t>
            </a:r>
          </a:p>
          <a:p>
            <a:pPr lvl="1"/>
            <a:r>
              <a:rPr lang="en-US" dirty="0"/>
              <a:t>How to avoid problems.</a:t>
            </a:r>
          </a:p>
          <a:p>
            <a:r>
              <a:rPr lang="en-US" dirty="0">
                <a:hlinkClick r:id="rId5" action="ppaction://hlinksldjump"/>
              </a:rPr>
              <a:t>Internal development processes</a:t>
            </a:r>
            <a:r>
              <a:rPr lang="en-US" dirty="0"/>
              <a:t>.</a:t>
            </a:r>
          </a:p>
          <a:p>
            <a:pPr lvl="1"/>
            <a:r>
              <a:rPr lang="en-US" dirty="0"/>
              <a:t>What simple tests/processes can we use?</a:t>
            </a:r>
          </a:p>
          <a:p>
            <a:r>
              <a:rPr lang="en-US" dirty="0">
                <a:hlinkClick r:id="rId6" action="ppaction://hlinksldjump"/>
              </a:rPr>
              <a:t>“Standardized” Qualification processes</a:t>
            </a:r>
            <a:r>
              <a:rPr lang="en-US" dirty="0"/>
              <a:t>.</a:t>
            </a:r>
          </a:p>
          <a:p>
            <a:pPr lvl="1"/>
            <a:r>
              <a:rPr lang="en-US" dirty="0"/>
              <a:t>What standard tests are required for our part?</a:t>
            </a:r>
          </a:p>
          <a:p>
            <a:r>
              <a:rPr lang="en-US" dirty="0">
                <a:hlinkClick r:id="rId7" action="ppaction://hlinksldjump"/>
              </a:rPr>
              <a:t>Production Testing</a:t>
            </a:r>
            <a:r>
              <a:rPr lang="en-US" dirty="0"/>
              <a:t>.</a:t>
            </a:r>
          </a:p>
          <a:p>
            <a:pPr lvl="1"/>
            <a:r>
              <a:rPr lang="en-US" dirty="0"/>
              <a:t>What tests do we perform on each part?</a:t>
            </a:r>
          </a:p>
          <a:p>
            <a:r>
              <a:rPr lang="en-US" dirty="0">
                <a:hlinkClick r:id="rId8" action="ppaction://hlinksldjump"/>
              </a:rPr>
              <a:t>Examples</a:t>
            </a:r>
            <a:r>
              <a:rPr lang="en-US" dirty="0"/>
              <a:t>.</a:t>
            </a:r>
          </a:p>
          <a:p>
            <a:pPr lvl="1"/>
            <a:endParaRPr lang="en-US" dirty="0"/>
          </a:p>
        </p:txBody>
      </p:sp>
      <p:sp>
        <p:nvSpPr>
          <p:cNvPr id="2" name="Title 1">
            <a:extLst>
              <a:ext uri="{FF2B5EF4-FFF2-40B4-BE49-F238E27FC236}">
                <a16:creationId xmlns:a16="http://schemas.microsoft.com/office/drawing/2014/main" id="{88F816D7-9A78-5B9C-20B1-07DB4383B78F}"/>
              </a:ext>
            </a:extLst>
          </p:cNvPr>
          <p:cNvSpPr>
            <a:spLocks noGrp="1"/>
          </p:cNvSpPr>
          <p:nvPr>
            <p:ph type="title"/>
          </p:nvPr>
        </p:nvSpPr>
        <p:spPr/>
        <p:txBody>
          <a:bodyPr/>
          <a:lstStyle/>
          <a:p>
            <a:r>
              <a:rPr lang="en-US" dirty="0"/>
              <a:t>Some Questions…We have a die; now what?</a:t>
            </a:r>
          </a:p>
        </p:txBody>
      </p:sp>
      <p:sp>
        <p:nvSpPr>
          <p:cNvPr id="4" name="Slide Number Placeholder 3">
            <a:extLst>
              <a:ext uri="{FF2B5EF4-FFF2-40B4-BE49-F238E27FC236}">
                <a16:creationId xmlns:a16="http://schemas.microsoft.com/office/drawing/2014/main" id="{125199A1-DA96-3DD3-7982-C88F4DD70F1F}"/>
              </a:ext>
            </a:extLst>
          </p:cNvPr>
          <p:cNvSpPr>
            <a:spLocks noGrp="1"/>
          </p:cNvSpPr>
          <p:nvPr>
            <p:ph type="sldNum" sz="quarter" idx="4294967295"/>
          </p:nvPr>
        </p:nvSpPr>
        <p:spPr>
          <a:xfrm>
            <a:off x="64008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30844C7-CB64-4BF3-B215-4DBCC5437A7D}" type="slidenum">
              <a:rPr lang="en-US" smtClean="0"/>
              <a:pPr/>
              <a:t>9</a:t>
            </a:fld>
            <a:endParaRPr lang="en-US"/>
          </a:p>
        </p:txBody>
      </p:sp>
      <p:pic>
        <p:nvPicPr>
          <p:cNvPr id="6" name="Picture 5">
            <a:extLst>
              <a:ext uri="{FF2B5EF4-FFF2-40B4-BE49-F238E27FC236}">
                <a16:creationId xmlns:a16="http://schemas.microsoft.com/office/drawing/2014/main" id="{AF5D7692-6753-53D2-72EF-618B3D484CE2}"/>
              </a:ext>
            </a:extLst>
          </p:cNvPr>
          <p:cNvPicPr>
            <a:picLocks noChangeAspect="1"/>
          </p:cNvPicPr>
          <p:nvPr/>
        </p:nvPicPr>
        <p:blipFill>
          <a:blip r:embed="rId9"/>
          <a:stretch>
            <a:fillRect/>
          </a:stretch>
        </p:blipFill>
        <p:spPr>
          <a:xfrm>
            <a:off x="6088282" y="778315"/>
            <a:ext cx="2141220" cy="2148840"/>
          </a:xfrm>
          <a:prstGeom prst="rect">
            <a:avLst/>
          </a:prstGeom>
        </p:spPr>
      </p:pic>
    </p:spTree>
    <p:extLst>
      <p:ext uri="{BB962C8B-B14F-4D97-AF65-F5344CB8AC3E}">
        <p14:creationId xmlns:p14="http://schemas.microsoft.com/office/powerpoint/2010/main" val="3642742747"/>
      </p:ext>
    </p:extLst>
  </p:cSld>
  <p:clrMapOvr>
    <a:masterClrMapping/>
  </p:clrMapOvr>
  <mc:AlternateContent xmlns:mc="http://schemas.openxmlformats.org/markup-compatibility/2006" xmlns:p14="http://schemas.microsoft.com/office/powerpoint/2010/main">
    <mc:Choice Requires="p14">
      <p:transition spd="slow" p14:dur="2000" advClick="0">
        <p:fade/>
      </p:transition>
    </mc:Choice>
    <mc:Fallback xmlns="">
      <p:transition spd="slow" advClick="0">
        <p:fade/>
      </p:transition>
    </mc:Fallback>
  </mc:AlternateContent>
</p:sld>
</file>

<file path=ppt/theme/theme1.xml><?xml version="1.0" encoding="utf-8"?>
<a:theme xmlns:a="http://schemas.openxmlformats.org/drawingml/2006/main" name="Internal_Template_E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nternal_Template_2016 (002) [Read-Only]" id="{3C4A8D29-0122-41C4-839B-056229725D99}" vid="{BCE351FB-C319-48F4-B292-95A7298429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DLCPolicyLabelLock xmlns="ed732897-97e5-4ccf-b5de-8a5ea76ed0d4" xsi:nil="true"/>
    <Departments xmlns="ed732897-97e5-4ccf-b5de-8a5ea76ed0d4">
      <Value>ALL</Value>
    </Departments>
    <DLCPolicyLabelClientValue xmlns="ed732897-97e5-4ccf-b5de-8a5ea76ed0d4" xsi:nil="true"/>
    <DLCPolicyLabelValue xmlns="ed732897-97e5-4ccf-b5de-8a5ea76ed0d4">1.0</DLCPolicyLabelVal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1081165E36D741829866B23E93AE83" ma:contentTypeVersion="7" ma:contentTypeDescription="Create a new document." ma:contentTypeScope="" ma:versionID="089d1747f35af1430a6e61367dc199fc">
  <xsd:schema xmlns:xsd="http://www.w3.org/2001/XMLSchema" xmlns:xs="http://www.w3.org/2001/XMLSchema" xmlns:p="http://schemas.microsoft.com/office/2006/metadata/properties" xmlns:ns1="http://schemas.microsoft.com/sharepoint/v3" xmlns:ns2="ed732897-97e5-4ccf-b5de-8a5ea76ed0d4" targetNamespace="http://schemas.microsoft.com/office/2006/metadata/properties" ma:root="true" ma:fieldsID="26633c113db2f187842400dd7aad7865" ns1:_="" ns2:_="">
    <xsd:import namespace="http://schemas.microsoft.com/sharepoint/v3"/>
    <xsd:import namespace="ed732897-97e5-4ccf-b5de-8a5ea76ed0d4"/>
    <xsd:element name="properties">
      <xsd:complexType>
        <xsd:sequence>
          <xsd:element name="documentManagement">
            <xsd:complexType>
              <xsd:all>
                <xsd:element ref="ns1:_dlc_Exempt" minOccurs="0"/>
                <xsd:element ref="ns2:DLCPolicyLabelValue" minOccurs="0"/>
                <xsd:element ref="ns2:DLCPolicyLabelClientValue" minOccurs="0"/>
                <xsd:element ref="ns2:DLCPolicyLabelLock" minOccurs="0"/>
                <xsd:element ref="ns2:Departme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9"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d732897-97e5-4ccf-b5de-8a5ea76ed0d4" elementFormDefault="qualified">
    <xsd:import namespace="http://schemas.microsoft.com/office/2006/documentManagement/types"/>
    <xsd:import namespace="http://schemas.microsoft.com/office/infopath/2007/PartnerControls"/>
    <xsd:element name="DLCPolicyLabelValue" ma:index="10"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1"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2" nillable="true" ma:displayName="Label Locked" ma:description="Indicates whether the label should be updated when item properties are modified." ma:hidden="true" ma:internalName="DLCPolicyLabelLock" ma:readOnly="false">
      <xsd:simpleType>
        <xsd:restriction base="dms:Text"/>
      </xsd:simpleType>
    </xsd:element>
    <xsd:element name="Departments" ma:index="13" nillable="true" ma:displayName="Departments" ma:internalName="Departments">
      <xsd:complexType>
        <xsd:complexContent>
          <xsd:extension base="dms:MultiChoice">
            <xsd:sequence>
              <xsd:element name="Value" maxOccurs="unbounded" minOccurs="0" nillable="true">
                <xsd:simpleType>
                  <xsd:restriction base="dms:Choice">
                    <xsd:enumeration value="ALL"/>
                    <xsd:enumeration value="Accounting"/>
                    <xsd:enumeration value="Procurement and sourcing"/>
                    <xsd:enumeration value="Product information"/>
                    <xsd:enumeration value="Engineering control"/>
                    <xsd:enumeration value="Quality"/>
                    <xsd:enumeration value="Production control"/>
                    <xsd:enumeration value="Inventory and warehouse"/>
                    <xsd:enumeration value="Sales and marketing"/>
                    <xsd:enumeration value="Project"/>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p:Policy xmlns:p="office.server.policy" id="" local="true">
  <p:Name>Document</p:Name>
  <p:Description/>
  <p:Statement/>
  <p:PolicyItems>
    <p:PolicyItem featureId="Microsoft.Office.RecordsManagement.PolicyFeatures.PolicyLabel" staticId="0x010100761081165E36D741829866B23E93AE83|801092262" UniqueId="6a22a389-b02b-4d03-9f98-2ef311861f0f">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segment type="metadata">_UIVersionString</segment>
        </label>
      </p:CustomData>
    </p:PolicyItem>
  </p:PolicyItems>
</p:Policy>
</file>

<file path=customXml/itemProps1.xml><?xml version="1.0" encoding="utf-8"?>
<ds:datastoreItem xmlns:ds="http://schemas.openxmlformats.org/officeDocument/2006/customXml" ds:itemID="{81A49EA5-7DCD-4C7F-ADFB-7CFF9965522B}">
  <ds:schemaRefs>
    <ds:schemaRef ds:uri="http://schemas.microsoft.com/office/2006/metadata/properties"/>
    <ds:schemaRef ds:uri="http://schemas.microsoft.com/office/infopath/2007/PartnerControls"/>
    <ds:schemaRef ds:uri="ed732897-97e5-4ccf-b5de-8a5ea76ed0d4"/>
  </ds:schemaRefs>
</ds:datastoreItem>
</file>

<file path=customXml/itemProps2.xml><?xml version="1.0" encoding="utf-8"?>
<ds:datastoreItem xmlns:ds="http://schemas.openxmlformats.org/officeDocument/2006/customXml" ds:itemID="{4AE6E82F-4D99-4A85-BE29-697E1D168A57}">
  <ds:schemaRefs>
    <ds:schemaRef ds:uri="http://schemas.microsoft.com/sharepoint/v3/contenttype/forms"/>
  </ds:schemaRefs>
</ds:datastoreItem>
</file>

<file path=customXml/itemProps3.xml><?xml version="1.0" encoding="utf-8"?>
<ds:datastoreItem xmlns:ds="http://schemas.openxmlformats.org/officeDocument/2006/customXml" ds:itemID="{6297F72D-8402-4592-BAF5-303D0B5227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d732897-97e5-4ccf-b5de-8a5ea76ed0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F58522A-928A-43EE-BC85-4F18C9BCE435}">
  <ds:schemaRefs>
    <ds:schemaRef ds:uri="office.server.policy"/>
  </ds:schemaRefs>
</ds:datastoreItem>
</file>

<file path=docProps/app.xml><?xml version="1.0" encoding="utf-8"?>
<Properties xmlns="http://schemas.openxmlformats.org/officeDocument/2006/extended-properties" xmlns:vt="http://schemas.openxmlformats.org/officeDocument/2006/docPropsVTypes">
  <Template>QQP0132</Template>
  <TotalTime>26811</TotalTime>
  <Words>2853</Words>
  <Application>Microsoft Macintosh PowerPoint</Application>
  <PresentationFormat>On-screen Show (16:9)</PresentationFormat>
  <Paragraphs>625</Paragraphs>
  <Slides>54</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Avenir Book</vt:lpstr>
      <vt:lpstr>Calibri</vt:lpstr>
      <vt:lpstr>Franklin Gothic Book</vt:lpstr>
      <vt:lpstr>Franklin Gothic Medium</vt:lpstr>
      <vt:lpstr>Helvetica</vt:lpstr>
      <vt:lpstr>Symbol</vt:lpstr>
      <vt:lpstr>Wingdings</vt:lpstr>
      <vt:lpstr>Internal_Template_EP</vt:lpstr>
      <vt:lpstr>UCSB Packaging Workshop</vt:lpstr>
      <vt:lpstr>What would you like to learn?</vt:lpstr>
      <vt:lpstr>Outline</vt:lpstr>
      <vt:lpstr>Background</vt:lpstr>
      <vt:lpstr>How I got started in Packaging</vt:lpstr>
      <vt:lpstr>What other topics might be pertinent in packaging?</vt:lpstr>
      <vt:lpstr>Related Concepts</vt:lpstr>
      <vt:lpstr>Related Concepts - continued</vt:lpstr>
      <vt:lpstr>Some Questions…We have a die; now what?</vt:lpstr>
      <vt:lpstr>Guidelines</vt:lpstr>
      <vt:lpstr>General Thoughts</vt:lpstr>
      <vt:lpstr>General Thoughts – Parallel Considerations</vt:lpstr>
      <vt:lpstr>Starting from Scratch</vt:lpstr>
      <vt:lpstr>Rough Starting Point for Packages</vt:lpstr>
      <vt:lpstr>Internal Developments</vt:lpstr>
      <vt:lpstr>Internal Development Thoughts</vt:lpstr>
      <vt:lpstr>Tooling aside</vt:lpstr>
      <vt:lpstr>Failures – How to avoid</vt:lpstr>
      <vt:lpstr>Materials</vt:lpstr>
      <vt:lpstr>Materials Comparison-Thermal</vt:lpstr>
      <vt:lpstr>Materials Comparison-Mechanical</vt:lpstr>
      <vt:lpstr>Adhesives</vt:lpstr>
      <vt:lpstr>“Epoxy” Properties  -  Very Inconsistent Manuf. Data</vt:lpstr>
      <vt:lpstr>Datasheets</vt:lpstr>
      <vt:lpstr>Another Datasheet</vt:lpstr>
      <vt:lpstr>Adhesives Comparisons</vt:lpstr>
      <vt:lpstr>Epoxy Guidelines/Notes continued</vt:lpstr>
      <vt:lpstr>UV Epoxies</vt:lpstr>
      <vt:lpstr>Temperature Sensors</vt:lpstr>
      <vt:lpstr>Force – CTE mismatch</vt:lpstr>
      <vt:lpstr>Thermal Calculations</vt:lpstr>
      <vt:lpstr>Solder</vt:lpstr>
      <vt:lpstr>Positioning Parts</vt:lpstr>
      <vt:lpstr>Positioning Parts</vt:lpstr>
      <vt:lpstr>Positioning Parts</vt:lpstr>
      <vt:lpstr>Pigtail Station Photos</vt:lpstr>
      <vt:lpstr>Fiber Attach</vt:lpstr>
      <vt:lpstr>Fiber Attach</vt:lpstr>
      <vt:lpstr>Sealing</vt:lpstr>
      <vt:lpstr>Reliability</vt:lpstr>
      <vt:lpstr>Reliability</vt:lpstr>
      <vt:lpstr>Production Testing</vt:lpstr>
      <vt:lpstr>Standardized (public) Qualification-Overview</vt:lpstr>
      <vt:lpstr>Standardized (public) Qualification-2</vt:lpstr>
      <vt:lpstr>Standards</vt:lpstr>
      <vt:lpstr>Standards Continued</vt:lpstr>
      <vt:lpstr>Machine Shops</vt:lpstr>
      <vt:lpstr>Example from my past</vt:lpstr>
      <vt:lpstr>References</vt:lpstr>
      <vt:lpstr>More References</vt:lpstr>
      <vt:lpstr>Where else can you get packaging ideas?</vt:lpstr>
      <vt:lpstr>Green Packing</vt:lpstr>
      <vt:lpstr>Summary</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Thorlabs Presentation Template</dc:title>
  <dc:creator>Cilenna Colon</dc:creator>
  <cp:lastModifiedBy>Emily Trageser</cp:lastModifiedBy>
  <cp:revision>30</cp:revision>
  <dcterms:created xsi:type="dcterms:W3CDTF">2016-08-11T14:51:12Z</dcterms:created>
  <dcterms:modified xsi:type="dcterms:W3CDTF">2024-02-21T21:18:20Z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0x010100761081165E36D741829866B23E93AE83</vt:lpwstr>
  </property>
</Properties>
</file>