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0" r:id="rId1"/>
  </p:sldMasterIdLst>
  <p:notesMasterIdLst>
    <p:notesMasterId r:id="rId36"/>
  </p:notesMasterIdLst>
  <p:handoutMasterIdLst>
    <p:handoutMasterId r:id="rId37"/>
  </p:handoutMasterIdLst>
  <p:sldIdLst>
    <p:sldId id="1729" r:id="rId2"/>
    <p:sldId id="995" r:id="rId3"/>
    <p:sldId id="996" r:id="rId4"/>
    <p:sldId id="998" r:id="rId5"/>
    <p:sldId id="999" r:id="rId6"/>
    <p:sldId id="1000" r:id="rId7"/>
    <p:sldId id="1003" r:id="rId8"/>
    <p:sldId id="1001" r:id="rId9"/>
    <p:sldId id="1024" r:id="rId10"/>
    <p:sldId id="1025" r:id="rId11"/>
    <p:sldId id="1038" r:id="rId12"/>
    <p:sldId id="1040" r:id="rId13"/>
    <p:sldId id="1005" r:id="rId14"/>
    <p:sldId id="1009" r:id="rId15"/>
    <p:sldId id="1006" r:id="rId16"/>
    <p:sldId id="1007" r:id="rId17"/>
    <p:sldId id="1011" r:id="rId18"/>
    <p:sldId id="1010" r:id="rId19"/>
    <p:sldId id="1008" r:id="rId20"/>
    <p:sldId id="1017" r:id="rId21"/>
    <p:sldId id="1027" r:id="rId22"/>
    <p:sldId id="1013" r:id="rId23"/>
    <p:sldId id="5486" r:id="rId24"/>
    <p:sldId id="5487" r:id="rId25"/>
    <p:sldId id="1012" r:id="rId26"/>
    <p:sldId id="5478" r:id="rId27"/>
    <p:sldId id="1015" r:id="rId28"/>
    <p:sldId id="5479" r:id="rId29"/>
    <p:sldId id="5480" r:id="rId30"/>
    <p:sldId id="5481" r:id="rId31"/>
    <p:sldId id="5482" r:id="rId32"/>
    <p:sldId id="5483" r:id="rId33"/>
    <p:sldId id="5485" r:id="rId34"/>
    <p:sldId id="1579" r:id="rId35"/>
  </p:sldIdLst>
  <p:sldSz cx="12192000" cy="6858000"/>
  <p:notesSz cx="7010400" cy="9296400"/>
  <p:custDataLst>
    <p:tags r:id="rId3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52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4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Lorman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E7FFE7"/>
    <a:srgbClr val="E1FFE1"/>
    <a:srgbClr val="CCFFCC"/>
    <a:srgbClr val="438A9B"/>
    <a:srgbClr val="3E7F8E"/>
    <a:srgbClr val="4A97A9"/>
    <a:srgbClr val="3998A5"/>
    <a:srgbClr val="67BFCB"/>
    <a:srgbClr val="8EA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8" autoAdjust="0"/>
    <p:restoredTop sz="86364" autoAdjust="0"/>
  </p:normalViewPr>
  <p:slideViewPr>
    <p:cSldViewPr snapToGrid="0">
      <p:cViewPr varScale="1">
        <p:scale>
          <a:sx n="131" d="100"/>
          <a:sy n="131" d="100"/>
        </p:scale>
        <p:origin x="360" y="184"/>
      </p:cViewPr>
      <p:guideLst>
        <p:guide orient="horz" pos="3720"/>
        <p:guide orient="horz" pos="2160"/>
        <p:guide pos="352"/>
        <p:guide pos="3840"/>
        <p:guide pos="7440"/>
      </p:guideLst>
    </p:cSldViewPr>
  </p:slideViewPr>
  <p:outlineViewPr>
    <p:cViewPr>
      <p:scale>
        <a:sx n="33" d="100"/>
        <a:sy n="33" d="100"/>
      </p:scale>
      <p:origin x="0" y="6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556" y="1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2281" cy="49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4" tIns="42942" rIns="85884" bIns="42942" numCol="1" anchor="t" anchorCtr="0" compatLnSpc="1">
            <a:prstTxWarp prst="textNoShape">
              <a:avLst/>
            </a:prstTxWarp>
          </a:bodyPr>
          <a:lstStyle>
            <a:lvl1pPr defTabSz="856907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265" y="0"/>
            <a:ext cx="3089871" cy="49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4" tIns="42942" rIns="85884" bIns="42942" numCol="1" anchor="t" anchorCtr="0" compatLnSpc="1">
            <a:prstTxWarp prst="textNoShape">
              <a:avLst/>
            </a:prstTxWarp>
          </a:bodyPr>
          <a:lstStyle>
            <a:lvl1pPr algn="r" defTabSz="856907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2213"/>
            <a:ext cx="3012281" cy="4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4" tIns="42942" rIns="85884" bIns="42942" numCol="1" anchor="b" anchorCtr="0" compatLnSpc="1">
            <a:prstTxWarp prst="textNoShape">
              <a:avLst/>
            </a:prstTxWarp>
          </a:bodyPr>
          <a:lstStyle>
            <a:lvl1pPr defTabSz="856907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265" y="8812213"/>
            <a:ext cx="3089871" cy="4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884" tIns="42942" rIns="85884" bIns="42942" numCol="1" anchor="b" anchorCtr="0" compatLnSpc="1">
            <a:prstTxWarp prst="textNoShape">
              <a:avLst/>
            </a:prstTxWarp>
          </a:bodyPr>
          <a:lstStyle>
            <a:lvl1pPr algn="r" defTabSz="856907" eaLnBrk="1" hangingPunct="1">
              <a:defRPr sz="1200"/>
            </a:lvl1pPr>
          </a:lstStyle>
          <a:p>
            <a:pPr>
              <a:defRPr/>
            </a:pPr>
            <a:fld id="{98A401E4-DDE0-4181-8C37-444EFFC601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64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4" tIns="45534" rIns="91064" bIns="45534" numCol="1" anchor="t" anchorCtr="0" compatLnSpc="1">
            <a:prstTxWarp prst="textNoShape">
              <a:avLst/>
            </a:prstTxWarp>
          </a:bodyPr>
          <a:lstStyle>
            <a:lvl1pPr defTabSz="908934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777" y="0"/>
            <a:ext cx="3036623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4" tIns="45534" rIns="91064" bIns="45534" numCol="1" anchor="t" anchorCtr="0" compatLnSpc="1">
            <a:prstTxWarp prst="textNoShape">
              <a:avLst/>
            </a:prstTxWarp>
          </a:bodyPr>
          <a:lstStyle>
            <a:lvl1pPr algn="r" defTabSz="908934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34" y="4416099"/>
            <a:ext cx="5139134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4" tIns="45534" rIns="91064" bIns="45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Klicken Sie, um die Formate des Vorlagentextes zu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4" tIns="45534" rIns="91064" bIns="45534" numCol="1" anchor="b" anchorCtr="0" compatLnSpc="1">
            <a:prstTxWarp prst="textNoShape">
              <a:avLst/>
            </a:prstTxWarp>
          </a:bodyPr>
          <a:lstStyle>
            <a:lvl1pPr defTabSz="908934" eaLnBrk="1" hangingPunct="1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777" y="8832195"/>
            <a:ext cx="3036623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64" tIns="45534" rIns="91064" bIns="45534" numCol="1" anchor="b" anchorCtr="0" compatLnSpc="1">
            <a:prstTxWarp prst="textNoShape">
              <a:avLst/>
            </a:prstTxWarp>
          </a:bodyPr>
          <a:lstStyle>
            <a:lvl1pPr algn="r" defTabSz="908934" eaLnBrk="1" hangingPunct="1">
              <a:defRPr sz="1300"/>
            </a:lvl1pPr>
          </a:lstStyle>
          <a:p>
            <a:pPr>
              <a:defRPr/>
            </a:pPr>
            <a:fld id="{45E3FF44-2A9C-457C-BD39-773FBA0AE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74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43CE7-58AB-4514-806C-2EC8BDDE6230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2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01095" y="3429000"/>
            <a:ext cx="10789807" cy="1309588"/>
          </a:xfrm>
        </p:spPr>
        <p:txBody>
          <a:bodyPr lIns="91440" rIns="91440" anchor="ctr"/>
          <a:lstStyle>
            <a:lvl1pPr algn="ctr">
              <a:defRPr sz="37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86440" y="5018492"/>
            <a:ext cx="9019116" cy="1249251"/>
          </a:xfrm>
        </p:spPr>
        <p:txBody>
          <a:bodyPr lIns="91440" rIns="91440" anchor="ctr"/>
          <a:lstStyle>
            <a:lvl1pPr marL="0" indent="0" algn="ctr">
              <a:buFont typeface="Wingdings" pitchFamily="2" charset="2"/>
              <a:buNone/>
              <a:defRPr sz="2200" b="0">
                <a:latin typeface="Tahoma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3F292-3D15-E00B-D5D6-734E6C98B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2920" y="470606"/>
            <a:ext cx="1846160" cy="18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725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36543"/>
            <a:ext cx="2844800" cy="287221"/>
          </a:xfrm>
          <a:prstGeom prst="rect">
            <a:avLst/>
          </a:prstGeom>
        </p:spPr>
        <p:txBody>
          <a:bodyPr/>
          <a:lstStyle>
            <a:lvl1pPr>
              <a:defRPr lang="en-US" sz="1400" b="0" kern="120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751" y="965916"/>
            <a:ext cx="11676845" cy="5409126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7767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36543"/>
            <a:ext cx="2844800" cy="287221"/>
          </a:xfrm>
          <a:prstGeom prst="rect">
            <a:avLst/>
          </a:prstGeom>
        </p:spPr>
        <p:txBody>
          <a:bodyPr/>
          <a:lstStyle>
            <a:lvl1pPr>
              <a:defRPr lang="en-US" sz="1400" b="1" kern="120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74751" y="965916"/>
            <a:ext cx="5821249" cy="5409126"/>
          </a:xfrm>
        </p:spPr>
        <p:txBody>
          <a:bodyPr/>
          <a:lstStyle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128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F29D-9A1F-4E55-8687-0CEC79B4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82ED0B-7FF6-444C-ACA4-6FEBBB4424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400" y="995364"/>
            <a:ext cx="5816600" cy="5292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B7F32A-73B0-4C23-A93E-ABB2972DD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168" y="995363"/>
            <a:ext cx="5541433" cy="26493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CB2B768-3CFA-4210-99D2-679736468F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1166" y="3638103"/>
            <a:ext cx="5541433" cy="26493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BB55CF9-3E2B-47FC-A138-8D10F0BC12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53904" y="6536543"/>
            <a:ext cx="2844800" cy="287221"/>
          </a:xfrm>
          <a:prstGeom prst="rect">
            <a:avLst/>
          </a:prstGeom>
        </p:spPr>
        <p:txBody>
          <a:bodyPr/>
          <a:lstStyle>
            <a:lvl1pPr>
              <a:defRPr lang="en-US" sz="1400" b="1" kern="120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074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153904" y="6536541"/>
            <a:ext cx="2844800" cy="287221"/>
          </a:xfrm>
          <a:prstGeom prst="rect">
            <a:avLst/>
          </a:prstGeom>
        </p:spPr>
        <p:txBody>
          <a:bodyPr/>
          <a:lstStyle>
            <a:lvl1pPr>
              <a:defRPr lang="en-US" sz="1400" b="1" kern="120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1499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96" y="57151"/>
            <a:ext cx="10497449" cy="7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923" y="978797"/>
            <a:ext cx="11659672" cy="53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4307" y="6471390"/>
            <a:ext cx="12177695" cy="45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1440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" y="866933"/>
            <a:ext cx="12177695" cy="459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1440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42F703-C073-4DD9-9710-49F5C3B686E8}"/>
              </a:ext>
            </a:extLst>
          </p:cNvPr>
          <p:cNvSpPr txBox="1"/>
          <p:nvPr userDrawn="1"/>
        </p:nvSpPr>
        <p:spPr>
          <a:xfrm>
            <a:off x="309096" y="6524406"/>
            <a:ext cx="5315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0" dirty="0">
                <a:solidFill>
                  <a:srgbClr val="1E417D"/>
                </a:solidFill>
                <a:latin typeface="+mj-lt"/>
              </a:rPr>
              <a:t>IEEE Photonics Society Distinguished Lecturer Program –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B1C6F5-E94C-0F00-DBF7-FE762D67DC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42264" y="99002"/>
            <a:ext cx="709331" cy="6860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47225-3D0F-4896-9CCB-BB504957A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3904" y="6536543"/>
            <a:ext cx="2844800" cy="287221"/>
          </a:xfrm>
          <a:prstGeom prst="rect">
            <a:avLst/>
          </a:prstGeom>
        </p:spPr>
        <p:txBody>
          <a:bodyPr/>
          <a:lstStyle>
            <a:lvl1pPr algn="r">
              <a:defRPr lang="en-US" sz="1400" b="0" kern="1200" smtClean="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2742ABB5-93AA-43B8-98BC-A244238821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9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4" r:id="rId3"/>
    <p:sldLayoutId id="2147483743" r:id="rId4"/>
    <p:sldLayoutId id="2147483738" r:id="rId5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E41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E417D"/>
          </a:solidFill>
          <a:latin typeface="Tahoma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b="1">
          <a:solidFill>
            <a:srgbClr val="1E417D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 b="1">
          <a:solidFill>
            <a:srgbClr val="1E417D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rgbClr val="003366"/>
        </a:buClr>
        <a:buFont typeface="Wingdings" pitchFamily="2" charset="2"/>
        <a:buChar char=""/>
        <a:defRPr sz="1600" b="1">
          <a:solidFill>
            <a:srgbClr val="1E417D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-"/>
        <a:defRPr sz="1600" b="1">
          <a:solidFill>
            <a:srgbClr val="1E417D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b="1">
          <a:solidFill>
            <a:srgbClr val="1E417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327361" y="2726474"/>
            <a:ext cx="8680484" cy="562062"/>
          </a:xfrm>
        </p:spPr>
        <p:txBody>
          <a:bodyPr anchor="t"/>
          <a:lstStyle/>
          <a:p>
            <a:pPr algn="l"/>
            <a:r>
              <a:rPr lang="en-US" sz="3600" dirty="0"/>
              <a:t>Life at a Photonics Startup – </a:t>
            </a:r>
            <a:br>
              <a:rPr lang="en-US" sz="3600" dirty="0"/>
            </a:br>
            <a:r>
              <a:rPr lang="en-US" sz="3600" dirty="0"/>
              <a:t>   A very personal account! 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327361" y="4393391"/>
            <a:ext cx="9958353" cy="747518"/>
          </a:xfrm>
        </p:spPr>
        <p:txBody>
          <a:bodyPr anchor="t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</a:rPr>
              <a:t>Daniel Renner, Ph.D.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- Atacama Optics &amp; Electronics, Santa Barbara, CA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</a:rPr>
              <a:t>- IEEE Photonics Society Industry Engagement Committee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sz="1600" b="1" dirty="0">
              <a:solidFill>
                <a:schemeClr val="tx1"/>
              </a:solidFill>
            </a:endParaRP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AA78A8F1-CA75-4A4D-88F1-9DD5A3F17B43}"/>
              </a:ext>
            </a:extLst>
          </p:cNvPr>
          <p:cNvSpPr txBox="1">
            <a:spLocks/>
          </p:cNvSpPr>
          <p:nvPr/>
        </p:nvSpPr>
        <p:spPr bwMode="auto">
          <a:xfrm>
            <a:off x="327361" y="5645418"/>
            <a:ext cx="9958353" cy="8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2200" b="0">
                <a:solidFill>
                  <a:srgbClr val="1E417D"/>
                </a:solidFill>
                <a:latin typeface="Tahoma" charset="0"/>
                <a:ea typeface="+mn-ea"/>
                <a:cs typeface="+mn-cs"/>
              </a:defRPr>
            </a:lvl1pPr>
            <a:lvl2pPr marL="381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rgbClr val="1E417D"/>
                </a:solidFill>
                <a:latin typeface="+mn-lt"/>
              </a:defRPr>
            </a:lvl2pPr>
            <a:lvl3pPr marL="5619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"/>
              <a:defRPr sz="1600" b="1">
                <a:solidFill>
                  <a:srgbClr val="1E417D"/>
                </a:solidFill>
                <a:latin typeface="+mn-lt"/>
              </a:defRPr>
            </a:lvl3pPr>
            <a:lvl4pPr marL="75247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 b="1">
                <a:solidFill>
                  <a:srgbClr val="1E417D"/>
                </a:solidFill>
                <a:latin typeface="+mn-lt"/>
              </a:defRPr>
            </a:lvl4pPr>
            <a:lvl5pPr marL="9620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5pPr>
            <a:lvl6pPr marL="14192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6pPr>
            <a:lvl7pPr marL="18764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7pPr>
            <a:lvl8pPr marL="23336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8pPr>
            <a:lvl9pPr marL="27908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</a:rPr>
              <a:t>IPS Distinguished Lecture Series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</a:rPr>
              <a:t>Presented at Photonics Society at UCSB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</a:rPr>
              <a:t>Santa Barbara, CA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1"/>
                </a:solidFill>
              </a:rPr>
              <a:t>February 8</a:t>
            </a:r>
            <a:r>
              <a:rPr lang="en-US" sz="1200" b="1" baseline="30000" dirty="0">
                <a:solidFill>
                  <a:schemeClr val="tx1"/>
                </a:solidFill>
              </a:rPr>
              <a:t>th</a:t>
            </a:r>
            <a:r>
              <a:rPr lang="en-US" sz="1200" b="1" dirty="0">
                <a:solidFill>
                  <a:schemeClr val="tx1"/>
                </a:solidFill>
              </a:rPr>
              <a:t>, 2024</a:t>
            </a:r>
            <a:endParaRPr lang="en-US" sz="1400" b="1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29EFD-6CE4-1D21-756B-B9B7C46AF4C4}"/>
              </a:ext>
            </a:extLst>
          </p:cNvPr>
          <p:cNvSpPr txBox="1"/>
          <p:nvPr/>
        </p:nvSpPr>
        <p:spPr>
          <a:xfrm>
            <a:off x="9793222" y="5673993"/>
            <a:ext cx="25312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Contact information: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Daniel Renner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daniel@atacamalight.com</a:t>
            </a:r>
          </a:p>
          <a:p>
            <a:pPr>
              <a:spcBef>
                <a:spcPts val="0"/>
              </a:spcBef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+1-805-729-0514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043D6-EC91-7732-1C97-4078CD46D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686" y="981402"/>
            <a:ext cx="2428680" cy="8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9027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6623" y="3867398"/>
            <a:ext cx="8353569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2:</a:t>
            </a:r>
            <a:r>
              <a:rPr lang="en-US" dirty="0"/>
              <a:t> You should work with people that you like!</a:t>
            </a:r>
          </a:p>
          <a:p>
            <a:r>
              <a:rPr lang="en-US" dirty="0"/>
              <a:t>It is the responsibility of the team leadership to foster a </a:t>
            </a:r>
            <a:r>
              <a:rPr lang="en-US" b="1" dirty="0"/>
              <a:t>company culture</a:t>
            </a:r>
            <a:r>
              <a:rPr lang="en-US" dirty="0"/>
              <a:t> where </a:t>
            </a:r>
          </a:p>
          <a:p>
            <a:r>
              <a:rPr lang="en-US" dirty="0"/>
              <a:t>there is no fear, in which people can creatively enjoy their working hours. </a:t>
            </a:r>
          </a:p>
          <a:p>
            <a:r>
              <a:rPr lang="en-US" dirty="0"/>
              <a:t>Develop your inter-personal skills. Communicate openly and truthfully. </a:t>
            </a:r>
          </a:p>
          <a:p>
            <a:r>
              <a:rPr lang="en-US" dirty="0"/>
              <a:t>Get to know your co-workers as the complete people that they are, you might </a:t>
            </a:r>
          </a:p>
          <a:p>
            <a:r>
              <a:rPr lang="en-US" dirty="0"/>
              <a:t>be with them for a long time, maybe most of your life!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CDAD5-EF3B-48D7-95E9-3A540B9F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DE117D-32AE-D076-D13F-43DBA66D287D}"/>
              </a:ext>
            </a:extLst>
          </p:cNvPr>
          <p:cNvSpPr txBox="1"/>
          <p:nvPr/>
        </p:nvSpPr>
        <p:spPr>
          <a:xfrm>
            <a:off x="1652059" y="1120676"/>
            <a:ext cx="8887882" cy="23083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1:</a:t>
            </a:r>
            <a:r>
              <a:rPr lang="en-US" dirty="0"/>
              <a:t> Industrial Product Development is a team effort!</a:t>
            </a:r>
          </a:p>
          <a:p>
            <a:r>
              <a:rPr lang="en-US" dirty="0"/>
              <a:t>* You cannot develop a photonic product entirely by yourself.</a:t>
            </a:r>
          </a:p>
          <a:p>
            <a:r>
              <a:rPr lang="en-US" dirty="0"/>
              <a:t>* Photonic industrial R&amp;D is more analogous to a football or basketball team than</a:t>
            </a:r>
          </a:p>
          <a:p>
            <a:r>
              <a:rPr lang="en-US" dirty="0"/>
              <a:t>to a golfer or tennis player</a:t>
            </a:r>
          </a:p>
          <a:p>
            <a:r>
              <a:rPr lang="en-US" dirty="0"/>
              <a:t>* Developing photonic products requires a broad range of technical specialties:</a:t>
            </a:r>
          </a:p>
          <a:p>
            <a:r>
              <a:rPr lang="en-US" dirty="0"/>
              <a:t>device design, materials science, electronic circuit design, mechanical design, etc.</a:t>
            </a:r>
          </a:p>
          <a:p>
            <a:r>
              <a:rPr lang="en-US" dirty="0"/>
              <a:t>* The team also requires expertise in areas other than photonic technology: finance, </a:t>
            </a:r>
          </a:p>
          <a:p>
            <a:r>
              <a:rPr lang="en-US" dirty="0"/>
              <a:t>marketing, sales, program management, human resources, facilities, psychology, etc.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STL (1980 – 1985)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Team developing 1310 nm diode lasers for the first underwater fiber optic cable system TAT-8 (Trans-Atlantic Telephone – 8)</a:t>
            </a:r>
          </a:p>
        </p:txBody>
      </p:sp>
      <p:sp>
        <p:nvSpPr>
          <p:cNvPr id="23556" name="AutoShape 4" descr="Image result for canary islands ma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Image result for canary islands ma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http://www.studenthandouts.com/World-Geography-Games-and-Pages/canary-islands-global-position-map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2" name="Picture 10" descr="http://www.studenthandouts.com/World-Geography-Games-and-Pages/canary-islands-global-positio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278" y="2111532"/>
            <a:ext cx="4052151" cy="27108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9813" y="3842286"/>
            <a:ext cx="1903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Early test at the</a:t>
            </a:r>
          </a:p>
          <a:p>
            <a:r>
              <a:rPr lang="en-US" b="1" dirty="0">
                <a:solidFill>
                  <a:srgbClr val="00B050"/>
                </a:solidFill>
              </a:rPr>
              <a:t>Canary Islands</a:t>
            </a:r>
          </a:p>
          <a:p>
            <a:r>
              <a:rPr lang="en-US" b="1" dirty="0">
                <a:solidFill>
                  <a:srgbClr val="00B050"/>
                </a:solidFill>
              </a:rPr>
              <a:t>1985</a:t>
            </a:r>
          </a:p>
        </p:txBody>
      </p:sp>
      <p:pic>
        <p:nvPicPr>
          <p:cNvPr id="13" name="Picture 4" descr="A Plough on Lyall Bay - P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149" y="1918846"/>
            <a:ext cx="1719384" cy="138383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6F74F2-A370-45E7-9B7B-ABAA5E1EB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STL (1980 – 1985)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Team developing 1310 nm diode lasers for the first underwater fiber optic cable system TAT-8 (Trans-Atlantic Telephone – 8)</a:t>
            </a:r>
          </a:p>
        </p:txBody>
      </p:sp>
      <p:sp>
        <p:nvSpPr>
          <p:cNvPr id="23556" name="AutoShape 4" descr="Image result for canary islands ma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Image result for canary islands ma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http://www.studenthandouts.com/World-Geography-Games-and-Pages/canary-islands-global-position-map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2" name="Picture 10" descr="http://www.studenthandouts.com/World-Geography-Games-and-Pages/canary-islands-global-position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3278" y="2111532"/>
            <a:ext cx="4052151" cy="27108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839813" y="3842286"/>
            <a:ext cx="1903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Early test at the</a:t>
            </a:r>
          </a:p>
          <a:p>
            <a:r>
              <a:rPr lang="en-US" b="1" dirty="0">
                <a:solidFill>
                  <a:srgbClr val="00B050"/>
                </a:solidFill>
              </a:rPr>
              <a:t>Canary Islands</a:t>
            </a:r>
          </a:p>
          <a:p>
            <a:r>
              <a:rPr lang="en-US" b="1" dirty="0">
                <a:solidFill>
                  <a:srgbClr val="00B050"/>
                </a:solidFill>
              </a:rPr>
              <a:t>1985</a:t>
            </a:r>
          </a:p>
        </p:txBody>
      </p:sp>
      <p:pic>
        <p:nvPicPr>
          <p:cNvPr id="13" name="Picture 4" descr="A Plough on Lyall Bay - Prom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149" y="1918846"/>
            <a:ext cx="1719384" cy="138383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987844" y="4724299"/>
            <a:ext cx="8247025" cy="1679085"/>
            <a:chOff x="463843" y="4724298"/>
            <a:chExt cx="8247025" cy="1679085"/>
          </a:xfrm>
        </p:grpSpPr>
        <p:pic>
          <p:nvPicPr>
            <p:cNvPr id="14" name="Picture 2" descr="http://upload.wikimedia.org/wikipedia/commons/thumb/f/f1/CretaceousSharkTeeth061812.JPG/220px-CretaceousSharkTeeth06181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07626" y="4724298"/>
              <a:ext cx="3003242" cy="167908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63843" y="5424483"/>
              <a:ext cx="4916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Fiber-Optic Cable early test failed!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Shark teeth were found buried in the cable!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10481060-261D-42C0-8300-4F91C4F82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STL (1980 – 1985)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Fast early testing was part of the program routine in developing the first diode lasers for underwater use:</a:t>
            </a:r>
          </a:p>
          <a:p>
            <a:pPr lvl="1"/>
            <a:r>
              <a:rPr lang="en-US" dirty="0"/>
              <a:t>Early reliability stress of diode lasers on </a:t>
            </a:r>
            <a:r>
              <a:rPr lang="en-US" dirty="0" err="1"/>
              <a:t>submounts</a:t>
            </a:r>
            <a:r>
              <a:rPr lang="en-US" dirty="0"/>
              <a:t> and packaged devices</a:t>
            </a:r>
          </a:p>
          <a:p>
            <a:pPr lvl="1"/>
            <a:r>
              <a:rPr lang="en-US" dirty="0"/>
              <a:t>Early testing of new processes:</a:t>
            </a:r>
          </a:p>
          <a:p>
            <a:pPr lvl="2"/>
            <a:r>
              <a:rPr lang="en-US" dirty="0"/>
              <a:t>Laser welding for packaging</a:t>
            </a:r>
          </a:p>
          <a:p>
            <a:pPr lvl="2"/>
            <a:r>
              <a:rPr lang="en-US" dirty="0"/>
              <a:t>Fiber-package hermetic sealing</a:t>
            </a:r>
          </a:p>
          <a:p>
            <a:pPr lvl="2"/>
            <a:r>
              <a:rPr lang="en-US" dirty="0" err="1"/>
              <a:t>Ohmic</a:t>
            </a:r>
            <a:r>
              <a:rPr lang="en-US" dirty="0"/>
              <a:t> contacts to </a:t>
            </a:r>
            <a:r>
              <a:rPr lang="en-US" dirty="0" err="1"/>
              <a:t>InGaAsP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51374-61DF-49B1-B60F-ECD6EC04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9975" y="1017638"/>
            <a:ext cx="9460923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3: </a:t>
            </a:r>
            <a:r>
              <a:rPr lang="en-US" dirty="0"/>
              <a:t>The results of early action many times are the difference between success and</a:t>
            </a:r>
          </a:p>
          <a:p>
            <a:r>
              <a:rPr lang="en-US" dirty="0"/>
              <a:t>failure</a:t>
            </a:r>
          </a:p>
          <a:p>
            <a:r>
              <a:rPr lang="en-US" dirty="0"/>
              <a:t>* Carefully thought fast action is key for successful development programs</a:t>
            </a:r>
          </a:p>
          <a:p>
            <a:r>
              <a:rPr lang="en-US" dirty="0"/>
              <a:t>* High risk, difficult problems, should be addressed as early as possible.</a:t>
            </a:r>
          </a:p>
          <a:p>
            <a:r>
              <a:rPr lang="en-US" dirty="0"/>
              <a:t>Ridiculously early! </a:t>
            </a:r>
          </a:p>
          <a:p>
            <a:r>
              <a:rPr lang="en-US" dirty="0"/>
              <a:t>* This applies to all types of problem: technical, financial, schedule, human,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F0133-C9F0-4906-A8CA-10C2CC13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Rockwell International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www.telecomcorridor.com/data/uploads/homep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072" y="1081549"/>
            <a:ext cx="5476714" cy="15289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9974" y="2698957"/>
            <a:ext cx="5301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Rockwell – Collins Transmission Systems Division</a:t>
            </a:r>
          </a:p>
          <a:p>
            <a:r>
              <a:rPr lang="en-US" dirty="0"/>
              <a:t>Richardson, TX</a:t>
            </a:r>
          </a:p>
        </p:txBody>
      </p:sp>
      <p:pic>
        <p:nvPicPr>
          <p:cNvPr id="32772" name="Picture 4" descr="Rockwell Collins his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707" y="3266204"/>
            <a:ext cx="4920773" cy="20579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40594" y="5456902"/>
            <a:ext cx="5211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Rockwell – Collins was one of the dominant radio</a:t>
            </a:r>
          </a:p>
          <a:p>
            <a:r>
              <a:rPr lang="en-US" dirty="0"/>
              <a:t>Companies, and in the 80’s became the dominant</a:t>
            </a:r>
          </a:p>
          <a:p>
            <a:r>
              <a:rPr lang="en-US" dirty="0"/>
              <a:t>land-line fiber-optic </a:t>
            </a:r>
            <a:r>
              <a:rPr lang="en-US" dirty="0" err="1"/>
              <a:t>comms</a:t>
            </a:r>
            <a:r>
              <a:rPr lang="en-US" dirty="0"/>
              <a:t> system company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8F65C8-F321-463E-8CCC-8414F94E2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Rockwell </a:t>
            </a:r>
            <a:br>
              <a:rPr lang="en-US" dirty="0"/>
            </a:br>
            <a:r>
              <a:rPr lang="en-US" dirty="0"/>
              <a:t>(1985 – 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Director of </a:t>
            </a:r>
            <a:r>
              <a:rPr lang="en-US" dirty="0" err="1"/>
              <a:t>Opto</a:t>
            </a:r>
            <a:r>
              <a:rPr lang="en-US" dirty="0"/>
              <a:t>-Electronic Engineering – Developing and Manufacturing lasers and photodiodes for landline fiber-optic systems</a:t>
            </a:r>
          </a:p>
          <a:p>
            <a:pPr lvl="1"/>
            <a:r>
              <a:rPr lang="en-US" dirty="0"/>
              <a:t>Rockwell LTS 21130 – First system commercially deployed with capacity larger than 1 </a:t>
            </a:r>
            <a:r>
              <a:rPr lang="en-US" dirty="0" err="1"/>
              <a:t>Gb</a:t>
            </a:r>
            <a:r>
              <a:rPr lang="en-US" dirty="0"/>
              <a:t>/s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458" y="2433484"/>
            <a:ext cx="550663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MCI INSTALLS FIRST FIBER CAPABLE OF</a:t>
            </a:r>
          </a:p>
          <a:p>
            <a:r>
              <a:rPr lang="en-US" b="1" u="sng" dirty="0"/>
              <a:t>1.13 GBPS TRANSMISSIONS</a:t>
            </a:r>
          </a:p>
          <a:p>
            <a:r>
              <a:rPr lang="en-US" dirty="0"/>
              <a:t>MCI Communications Corp. has announced </a:t>
            </a:r>
          </a:p>
          <a:p>
            <a:r>
              <a:rPr lang="en-US" dirty="0"/>
              <a:t>installation of a 20 mile fiber link between New</a:t>
            </a:r>
          </a:p>
          <a:p>
            <a:r>
              <a:rPr lang="en-US" dirty="0"/>
              <a:t>York and West Orange, NJ, transmitting at 1.13</a:t>
            </a:r>
          </a:p>
          <a:p>
            <a:r>
              <a:rPr lang="en-US" dirty="0"/>
              <a:t>Gigabits per second and capable of carrying</a:t>
            </a:r>
          </a:p>
          <a:p>
            <a:r>
              <a:rPr lang="en-US" dirty="0"/>
              <a:t>16,128 simultaneous voice conversations, or the</a:t>
            </a:r>
          </a:p>
          <a:p>
            <a:r>
              <a:rPr lang="en-US" dirty="0"/>
              <a:t>data equivalent, over a single fiber pair, using</a:t>
            </a:r>
          </a:p>
          <a:p>
            <a:r>
              <a:rPr lang="en-US" dirty="0"/>
              <a:t>Rockwell International LTS-21130 </a:t>
            </a:r>
            <a:r>
              <a:rPr lang="en-US" dirty="0" err="1"/>
              <a:t>lightwave</a:t>
            </a:r>
            <a:r>
              <a:rPr lang="en-US" dirty="0"/>
              <a:t> </a:t>
            </a:r>
          </a:p>
          <a:p>
            <a:r>
              <a:rPr lang="en-US" dirty="0"/>
              <a:t>equipment. The company has claimed to be the </a:t>
            </a:r>
          </a:p>
          <a:p>
            <a:r>
              <a:rPr lang="en-US" dirty="0"/>
              <a:t>first long distance carrier to install initially 405 Mbps,</a:t>
            </a:r>
          </a:p>
          <a:p>
            <a:r>
              <a:rPr lang="en-US" dirty="0"/>
              <a:t>then 810 Mbps and now 1.13 </a:t>
            </a:r>
            <a:r>
              <a:rPr lang="en-US" dirty="0" err="1"/>
              <a:t>Gbps</a:t>
            </a:r>
            <a:r>
              <a:rPr lang="en-US" dirty="0"/>
              <a:t> fiber optic </a:t>
            </a:r>
            <a:r>
              <a:rPr lang="en-US" dirty="0" err="1"/>
              <a:t>eqpt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- </a:t>
            </a:r>
            <a:r>
              <a:rPr lang="en-US" i="1" dirty="0"/>
              <a:t>Fiber Optics Weekly Update – May 22, 1987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2D86D-C031-477C-BDFC-1CBA0BD4A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Rockwell </a:t>
            </a:r>
            <a:br>
              <a:rPr lang="en-US" dirty="0"/>
            </a:br>
            <a:r>
              <a:rPr lang="en-US" dirty="0"/>
              <a:t>(1985 – 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Director of </a:t>
            </a:r>
            <a:r>
              <a:rPr lang="en-US" dirty="0" err="1"/>
              <a:t>Opto</a:t>
            </a:r>
            <a:r>
              <a:rPr lang="en-US" dirty="0"/>
              <a:t>-Electronic Engineering – Developing and Manufacturing lasers and photodiodes for landline fiber-optic systems</a:t>
            </a:r>
          </a:p>
          <a:p>
            <a:pPr lvl="1"/>
            <a:r>
              <a:rPr lang="en-US" dirty="0"/>
              <a:t>Rockwell LTS 21130 – First system commercially deployed with capacity larger than 1 </a:t>
            </a:r>
            <a:r>
              <a:rPr lang="en-US" dirty="0" err="1"/>
              <a:t>Gb</a:t>
            </a:r>
            <a:r>
              <a:rPr lang="en-US" dirty="0"/>
              <a:t>/s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458" y="2433484"/>
            <a:ext cx="5506636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/>
              <a:t>MCI INSTALLS FIRST FIBER CAPABLE OF</a:t>
            </a:r>
          </a:p>
          <a:p>
            <a:r>
              <a:rPr lang="en-US" b="1" u="sng" dirty="0"/>
              <a:t>1.13 GBPS TRANSMISSIONS</a:t>
            </a:r>
          </a:p>
          <a:p>
            <a:r>
              <a:rPr lang="en-US" dirty="0"/>
              <a:t>MCI Communications Corp. has announced </a:t>
            </a:r>
          </a:p>
          <a:p>
            <a:r>
              <a:rPr lang="en-US" dirty="0"/>
              <a:t>installation of a 20 mile fiber link between New</a:t>
            </a:r>
          </a:p>
          <a:p>
            <a:r>
              <a:rPr lang="en-US" dirty="0"/>
              <a:t>York and West Orange, NJ, transmitting at 1.13</a:t>
            </a:r>
          </a:p>
          <a:p>
            <a:r>
              <a:rPr lang="en-US" dirty="0"/>
              <a:t>Gigabits per second and capable of carrying</a:t>
            </a:r>
          </a:p>
          <a:p>
            <a:r>
              <a:rPr lang="en-US" dirty="0"/>
              <a:t>16,128 simultaneous voice conversations, or the</a:t>
            </a:r>
          </a:p>
          <a:p>
            <a:r>
              <a:rPr lang="en-US" dirty="0"/>
              <a:t>data equivalent, over a single fiber pair, using</a:t>
            </a:r>
          </a:p>
          <a:p>
            <a:r>
              <a:rPr lang="en-US" dirty="0"/>
              <a:t>Rockwell International LTS-21130 </a:t>
            </a:r>
            <a:r>
              <a:rPr lang="en-US" dirty="0" err="1"/>
              <a:t>lightwave</a:t>
            </a:r>
            <a:r>
              <a:rPr lang="en-US" dirty="0"/>
              <a:t> </a:t>
            </a:r>
          </a:p>
          <a:p>
            <a:r>
              <a:rPr lang="en-US" dirty="0"/>
              <a:t>equipment. The company has claimed to be the </a:t>
            </a:r>
          </a:p>
          <a:p>
            <a:r>
              <a:rPr lang="en-US" dirty="0"/>
              <a:t>first long distance carrier to install initially 405 Mbps,</a:t>
            </a:r>
          </a:p>
          <a:p>
            <a:r>
              <a:rPr lang="en-US" dirty="0"/>
              <a:t>then 810 Mbps and now 1.13 </a:t>
            </a:r>
            <a:r>
              <a:rPr lang="en-US" dirty="0" err="1"/>
              <a:t>Gbps</a:t>
            </a:r>
            <a:r>
              <a:rPr lang="en-US" dirty="0"/>
              <a:t> fiber optic </a:t>
            </a:r>
            <a:r>
              <a:rPr lang="en-US" dirty="0" err="1"/>
              <a:t>eqpt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- </a:t>
            </a:r>
            <a:r>
              <a:rPr lang="en-US" i="1" dirty="0"/>
              <a:t>Fiber Optics Weekly Update – May 22, 1987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9833" y="2625213"/>
            <a:ext cx="27579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The LTS-21130 system</a:t>
            </a:r>
          </a:p>
          <a:p>
            <a:r>
              <a:rPr lang="en-US" b="1" dirty="0">
                <a:solidFill>
                  <a:srgbClr val="00B050"/>
                </a:solidFill>
              </a:rPr>
              <a:t>started development in</a:t>
            </a:r>
          </a:p>
          <a:p>
            <a:r>
              <a:rPr lang="en-US" b="1" dirty="0">
                <a:solidFill>
                  <a:srgbClr val="00B050"/>
                </a:solidFill>
              </a:rPr>
              <a:t>early 1986.</a:t>
            </a:r>
          </a:p>
          <a:p>
            <a:r>
              <a:rPr lang="en-US" b="1" dirty="0">
                <a:solidFill>
                  <a:srgbClr val="00B050"/>
                </a:solidFill>
              </a:rPr>
              <a:t>The first commercial </a:t>
            </a:r>
          </a:p>
          <a:p>
            <a:r>
              <a:rPr lang="en-US" b="1" dirty="0" err="1">
                <a:solidFill>
                  <a:srgbClr val="00B050"/>
                </a:solidFill>
              </a:rPr>
              <a:t>fiberoptic</a:t>
            </a:r>
            <a:r>
              <a:rPr lang="en-US" b="1" dirty="0">
                <a:solidFill>
                  <a:srgbClr val="00B050"/>
                </a:solidFill>
              </a:rPr>
              <a:t> system operating above 1 </a:t>
            </a:r>
            <a:r>
              <a:rPr lang="en-US" b="1" dirty="0" err="1">
                <a:solidFill>
                  <a:srgbClr val="00B050"/>
                </a:solidFill>
              </a:rPr>
              <a:t>Gbps</a:t>
            </a:r>
            <a:r>
              <a:rPr lang="en-US" b="1" dirty="0">
                <a:solidFill>
                  <a:srgbClr val="00B050"/>
                </a:solidFill>
              </a:rPr>
              <a:t> took just one year to develop!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Initial deployment was </a:t>
            </a:r>
          </a:p>
          <a:p>
            <a:r>
              <a:rPr lang="en-US" b="1" dirty="0">
                <a:solidFill>
                  <a:srgbClr val="00B050"/>
                </a:solidFill>
              </a:rPr>
              <a:t>driven by QVC Shopping Network!!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430FF-A2DE-48B5-9C6F-16D4DF49C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21672" y="1177019"/>
            <a:ext cx="10266593" cy="147732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4:</a:t>
            </a:r>
            <a:r>
              <a:rPr lang="en-US" dirty="0"/>
              <a:t>  A talented and motivated team on a mission can beat the dominant top company!</a:t>
            </a:r>
          </a:p>
          <a:p>
            <a:r>
              <a:rPr lang="en-US" dirty="0"/>
              <a:t>The impossible is possible!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Surround yourself with the best talent that you can find. Good people will make a big difference.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 people’s talents hard!</a:t>
            </a:r>
          </a:p>
          <a:p>
            <a:r>
              <a:rPr lang="en-US" dirty="0"/>
              <a:t>*   The target objectives (“The Mission”) should be crystal clear to the whole team.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AF843-D0C3-401C-8DB1-FBC4316E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Rockwell </a:t>
            </a:r>
            <a:br>
              <a:rPr lang="en-US" dirty="0"/>
            </a:br>
            <a:r>
              <a:rPr lang="en-US" dirty="0"/>
              <a:t>(1985 – 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had a dual, apparently contradictory role at Rockwell:</a:t>
            </a:r>
          </a:p>
          <a:p>
            <a:pPr lvl="1"/>
            <a:r>
              <a:rPr lang="en-US" dirty="0"/>
              <a:t>Develop and manufacture </a:t>
            </a:r>
            <a:r>
              <a:rPr lang="en-US" dirty="0" err="1"/>
              <a:t>opto</a:t>
            </a:r>
            <a:r>
              <a:rPr lang="en-US" dirty="0"/>
              <a:t>-electronic components internally </a:t>
            </a:r>
          </a:p>
          <a:p>
            <a:pPr lvl="1"/>
            <a:r>
              <a:rPr lang="en-US" dirty="0"/>
              <a:t>Evaluate and select external suppliers of </a:t>
            </a:r>
            <a:r>
              <a:rPr lang="en-US" dirty="0" err="1"/>
              <a:t>opto</a:t>
            </a:r>
            <a:r>
              <a:rPr lang="en-US" dirty="0"/>
              <a:t>-electronic components</a:t>
            </a:r>
          </a:p>
          <a:p>
            <a:pPr lvl="2"/>
            <a:r>
              <a:rPr lang="en-US" dirty="0"/>
              <a:t>We became large customers of Hitachi and Fujitsu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1BE60-1915-4A35-81DC-D6A8D0E03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821" y="57151"/>
            <a:ext cx="7278643" cy="702704"/>
          </a:xfrm>
        </p:spPr>
        <p:txBody>
          <a:bodyPr/>
          <a:lstStyle/>
          <a:p>
            <a:r>
              <a:rPr lang="en-US" dirty="0"/>
              <a:t>What are we exploring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My professional trajectory:</a:t>
            </a:r>
          </a:p>
          <a:p>
            <a:pPr lvl="1"/>
            <a:r>
              <a:rPr lang="en-US" dirty="0"/>
              <a:t>Key events from my own work experience</a:t>
            </a:r>
          </a:p>
          <a:p>
            <a:pPr lvl="1"/>
            <a:r>
              <a:rPr lang="en-US" dirty="0"/>
              <a:t>Lessons learned from these key events</a:t>
            </a:r>
          </a:p>
          <a:p>
            <a:endParaRPr lang="en-US" dirty="0"/>
          </a:p>
          <a:p>
            <a:r>
              <a:rPr lang="en-US" dirty="0"/>
              <a:t>Life at a Photonic Startup:</a:t>
            </a:r>
          </a:p>
          <a:p>
            <a:pPr lvl="1"/>
            <a:r>
              <a:rPr lang="en-US" dirty="0"/>
              <a:t>How do these lessons learned apply to:</a:t>
            </a:r>
          </a:p>
          <a:p>
            <a:pPr lvl="2"/>
            <a:r>
              <a:rPr lang="en-US" dirty="0"/>
              <a:t>Business Plan / Proposal preparation</a:t>
            </a:r>
          </a:p>
          <a:p>
            <a:pPr lvl="2"/>
            <a:r>
              <a:rPr lang="en-US" dirty="0"/>
              <a:t>Budgeting</a:t>
            </a:r>
          </a:p>
          <a:p>
            <a:pPr lvl="2"/>
            <a:r>
              <a:rPr lang="en-US" dirty="0"/>
              <a:t>Funding</a:t>
            </a:r>
          </a:p>
          <a:p>
            <a:pPr lvl="2"/>
            <a:r>
              <a:rPr lang="en-US" dirty="0"/>
              <a:t>Team Leadership</a:t>
            </a:r>
          </a:p>
          <a:p>
            <a:pPr lvl="2"/>
            <a:r>
              <a:rPr lang="en-US" dirty="0"/>
              <a:t>Program Management</a:t>
            </a:r>
          </a:p>
          <a:p>
            <a:pPr lvl="2"/>
            <a:r>
              <a:rPr lang="en-US" dirty="0"/>
              <a:t>Sales and Marketing</a:t>
            </a:r>
          </a:p>
          <a:p>
            <a:pPr lvl="2"/>
            <a:r>
              <a:rPr lang="en-US" dirty="0"/>
              <a:t>Commercial opportunity development</a:t>
            </a:r>
          </a:p>
          <a:p>
            <a:pPr lvl="2"/>
            <a:r>
              <a:rPr lang="en-US" dirty="0"/>
              <a:t>Creation of a successful photonic startup ecosystem</a:t>
            </a:r>
          </a:p>
          <a:p>
            <a:pPr lvl="2"/>
            <a:r>
              <a:rPr lang="en-US" dirty="0"/>
              <a:t>Etc.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4C7D8-725F-49DA-8933-DABE46876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Rockwell </a:t>
            </a:r>
            <a:br>
              <a:rPr lang="en-US" dirty="0"/>
            </a:br>
            <a:r>
              <a:rPr lang="en-US" dirty="0"/>
              <a:t>(1985 – 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had a dual, apparently contradictory role at Rockwell:</a:t>
            </a:r>
          </a:p>
          <a:p>
            <a:pPr lvl="1"/>
            <a:r>
              <a:rPr lang="en-US" dirty="0"/>
              <a:t>Develop and manufacture </a:t>
            </a:r>
            <a:r>
              <a:rPr lang="en-US" dirty="0" err="1"/>
              <a:t>opto</a:t>
            </a:r>
            <a:r>
              <a:rPr lang="en-US" dirty="0"/>
              <a:t>-electronic components internally </a:t>
            </a:r>
          </a:p>
          <a:p>
            <a:pPr lvl="1"/>
            <a:r>
              <a:rPr lang="en-US" dirty="0"/>
              <a:t>Evaluate and select external suppliers of </a:t>
            </a:r>
            <a:r>
              <a:rPr lang="en-US" dirty="0" err="1"/>
              <a:t>opto</a:t>
            </a:r>
            <a:r>
              <a:rPr lang="en-US" dirty="0"/>
              <a:t>-electronic components</a:t>
            </a:r>
          </a:p>
          <a:p>
            <a:pPr lvl="2"/>
            <a:r>
              <a:rPr lang="en-US" dirty="0"/>
              <a:t>We became large customers of Hitachi and Fujitsu</a:t>
            </a:r>
          </a:p>
          <a:p>
            <a:r>
              <a:rPr lang="en-US" dirty="0"/>
              <a:t>This is really not contradictory, I had only one role:</a:t>
            </a:r>
          </a:p>
          <a:p>
            <a:pPr lvl="1"/>
            <a:r>
              <a:rPr lang="en-US" dirty="0"/>
              <a:t>Provide Rockwell with </a:t>
            </a:r>
            <a:r>
              <a:rPr lang="en-US" dirty="0" err="1"/>
              <a:t>opto</a:t>
            </a:r>
            <a:r>
              <a:rPr lang="en-US" dirty="0"/>
              <a:t>-electronic components  of appropriate performance and cost for existing and new systems</a:t>
            </a:r>
          </a:p>
          <a:p>
            <a:pPr lvl="2"/>
            <a:r>
              <a:rPr lang="en-US" dirty="0"/>
              <a:t>You cannot do it all</a:t>
            </a:r>
          </a:p>
          <a:p>
            <a:pPr lvl="2"/>
            <a:r>
              <a:rPr lang="en-US" dirty="0"/>
              <a:t>Focus on components that provide high value – performance / cost / business advantages</a:t>
            </a:r>
          </a:p>
          <a:p>
            <a:pPr lvl="2"/>
            <a:r>
              <a:rPr lang="en-US" dirty="0"/>
              <a:t>Use the internal capability leverage on price negotiations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584AFF-47CD-48CE-BBC5-FA1B33144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Rockwell </a:t>
            </a:r>
            <a:br>
              <a:rPr lang="en-US" dirty="0"/>
            </a:br>
            <a:r>
              <a:rPr lang="en-US" dirty="0"/>
              <a:t>(1985 – 1991)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had a dual, apparently contradictory role at Rockwell:</a:t>
            </a:r>
          </a:p>
          <a:p>
            <a:pPr lvl="1"/>
            <a:r>
              <a:rPr lang="en-US" dirty="0"/>
              <a:t>Develop and manufacture </a:t>
            </a:r>
            <a:r>
              <a:rPr lang="en-US" dirty="0" err="1"/>
              <a:t>opto</a:t>
            </a:r>
            <a:r>
              <a:rPr lang="en-US" dirty="0"/>
              <a:t>-electronic components internally </a:t>
            </a:r>
          </a:p>
          <a:p>
            <a:pPr lvl="1"/>
            <a:r>
              <a:rPr lang="en-US" dirty="0"/>
              <a:t>Evaluate and select external suppliers of </a:t>
            </a:r>
            <a:r>
              <a:rPr lang="en-US" dirty="0" err="1"/>
              <a:t>opto</a:t>
            </a:r>
            <a:r>
              <a:rPr lang="en-US" dirty="0"/>
              <a:t>-electronic components</a:t>
            </a:r>
          </a:p>
          <a:p>
            <a:pPr lvl="2"/>
            <a:r>
              <a:rPr lang="en-US" dirty="0"/>
              <a:t>We became large customers of Hitachi and Fujitsu</a:t>
            </a:r>
          </a:p>
          <a:p>
            <a:r>
              <a:rPr lang="en-US" dirty="0"/>
              <a:t>This is really not contradictory, I had only one role:</a:t>
            </a:r>
          </a:p>
          <a:p>
            <a:pPr lvl="1"/>
            <a:r>
              <a:rPr lang="en-US" dirty="0"/>
              <a:t>Provide Rockwell with </a:t>
            </a:r>
            <a:r>
              <a:rPr lang="en-US" dirty="0" err="1"/>
              <a:t>opto</a:t>
            </a:r>
            <a:r>
              <a:rPr lang="en-US" dirty="0"/>
              <a:t>-electronic components  of appropriate performance and cost for existing and new systems</a:t>
            </a:r>
          </a:p>
          <a:p>
            <a:pPr lvl="2"/>
            <a:r>
              <a:rPr lang="en-US" dirty="0"/>
              <a:t>You cannot do it all</a:t>
            </a:r>
          </a:p>
          <a:p>
            <a:pPr lvl="2"/>
            <a:r>
              <a:rPr lang="en-US" dirty="0"/>
              <a:t>Focus on components that provide high value – performance / cost</a:t>
            </a:r>
          </a:p>
          <a:p>
            <a:pPr lvl="2"/>
            <a:r>
              <a:rPr lang="en-US" dirty="0"/>
              <a:t>Use the internal capability leverage on price negotiations</a:t>
            </a:r>
          </a:p>
          <a:p>
            <a:r>
              <a:rPr lang="en-US" dirty="0">
                <a:solidFill>
                  <a:srgbClr val="003366"/>
                </a:solidFill>
              </a:rPr>
              <a:t>Rockwell LTS 21130 used photodiodes made internally at Rockwell and used DFBs made by external suppliers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BF8449-C6A6-4E20-B5F2-D400339B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9222" y="953794"/>
            <a:ext cx="8187178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5:</a:t>
            </a:r>
            <a:r>
              <a:rPr lang="en-US" dirty="0"/>
              <a:t> Care deeply about the interests of your customers and your </a:t>
            </a:r>
          </a:p>
          <a:p>
            <a:r>
              <a:rPr lang="en-US" dirty="0"/>
              <a:t>customer’s customers</a:t>
            </a:r>
          </a:p>
          <a:p>
            <a:r>
              <a:rPr lang="en-US" dirty="0"/>
              <a:t>* Communicate / network with your customers</a:t>
            </a:r>
          </a:p>
          <a:p>
            <a:r>
              <a:rPr lang="en-US" dirty="0"/>
              <a:t>* You are developing technology / products that provide value, solve problems,</a:t>
            </a:r>
          </a:p>
          <a:p>
            <a:r>
              <a:rPr lang="en-US" dirty="0"/>
              <a:t>have impact – Whose problem and what problem are you solving?</a:t>
            </a:r>
          </a:p>
          <a:p>
            <a:r>
              <a:rPr lang="en-US" dirty="0"/>
              <a:t>* People buy from whom they trust.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6A3522-7CF2-4A9B-AB2E-0A37FF5B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409FC-7F7B-55D5-C622-91E0618B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70E3-366B-CC30-86C6-C1E4F4F6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D3E75-89DC-6691-9694-4692D6642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5928A-5CDE-CF38-288D-346B4FE528AB}"/>
              </a:ext>
            </a:extLst>
          </p:cNvPr>
          <p:cNvSpPr txBox="1"/>
          <p:nvPr/>
        </p:nvSpPr>
        <p:spPr>
          <a:xfrm>
            <a:off x="1739222" y="953794"/>
            <a:ext cx="8187178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5:</a:t>
            </a:r>
            <a:r>
              <a:rPr lang="en-US" dirty="0"/>
              <a:t> Care deeply about the interests of your customers and your </a:t>
            </a:r>
          </a:p>
          <a:p>
            <a:r>
              <a:rPr lang="en-US" dirty="0"/>
              <a:t>customer’s customers</a:t>
            </a:r>
          </a:p>
          <a:p>
            <a:r>
              <a:rPr lang="en-US" dirty="0"/>
              <a:t>* Communicate / network with your customers</a:t>
            </a:r>
          </a:p>
          <a:p>
            <a:r>
              <a:rPr lang="en-US" dirty="0"/>
              <a:t>* You are developing technology / products that provide value, solve problems,</a:t>
            </a:r>
          </a:p>
          <a:p>
            <a:r>
              <a:rPr lang="en-US" dirty="0"/>
              <a:t>have impact – Whose problem and what problem are you solving?</a:t>
            </a:r>
          </a:p>
          <a:p>
            <a:r>
              <a:rPr lang="en-US" dirty="0"/>
              <a:t>* People buy from whom they trust.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0596B-E304-085E-DAA8-E395206F984F}"/>
              </a:ext>
            </a:extLst>
          </p:cNvPr>
          <p:cNvSpPr txBox="1"/>
          <p:nvPr/>
        </p:nvSpPr>
        <p:spPr>
          <a:xfrm>
            <a:off x="1738996" y="2782004"/>
            <a:ext cx="8351856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Lesson # 6:</a:t>
            </a:r>
            <a:r>
              <a:rPr lang="en-US" dirty="0"/>
              <a:t> It is dangerous to fall in love with the technology and loose sight of </a:t>
            </a:r>
          </a:p>
          <a:p>
            <a:r>
              <a:rPr lang="en-US" dirty="0"/>
              <a:t>the business.</a:t>
            </a:r>
          </a:p>
          <a:p>
            <a:r>
              <a:rPr lang="en-US" dirty="0"/>
              <a:t>You should be in love with the business of transforming technology into products </a:t>
            </a:r>
          </a:p>
          <a:p>
            <a:r>
              <a:rPr lang="en-US" dirty="0"/>
              <a:t>that provide value, i.e. can be sold at a profit.</a:t>
            </a:r>
          </a:p>
          <a:p>
            <a:r>
              <a:rPr lang="en-US" dirty="0"/>
              <a:t>You cannot do it all. It is OK to buy some of the technology so that you maximize </a:t>
            </a:r>
          </a:p>
          <a:p>
            <a:r>
              <a:rPr lang="en-US" dirty="0"/>
              <a:t>your product value / impact / profit.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FCF01-BF36-7EF4-A08D-534BD82F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335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FEE8D-38BD-32D2-AD40-98BED216C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A7DD-73ED-32CD-B0F2-4E124069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6684-9F0B-1709-A24C-988CA27F33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BA1936-282C-1601-0B9D-9674709D5447}"/>
              </a:ext>
            </a:extLst>
          </p:cNvPr>
          <p:cNvSpPr txBox="1"/>
          <p:nvPr/>
        </p:nvSpPr>
        <p:spPr>
          <a:xfrm>
            <a:off x="1751321" y="4616850"/>
            <a:ext cx="8351856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Lesson # 7:</a:t>
            </a:r>
            <a:r>
              <a:rPr lang="en-US" dirty="0"/>
              <a:t> It is difficult to develop a leading-edge photonic product!</a:t>
            </a:r>
          </a:p>
          <a:p>
            <a:r>
              <a:rPr lang="en-US" dirty="0"/>
              <a:t>* Hero results are not the end game but only the beginning, the first step.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problem of making consistently large numbers of components / systems</a:t>
            </a:r>
          </a:p>
          <a:p>
            <a:r>
              <a:rPr lang="en-US" dirty="0"/>
              <a:t>is as difficult  (if not more) as making the first one.</a:t>
            </a:r>
          </a:p>
          <a:p>
            <a:r>
              <a:rPr lang="en-US" dirty="0"/>
              <a:t>* In a development program, when you have made the first device that works, you are half-way there, at the very best!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2E755-36EB-50D0-DB61-A524B1E41883}"/>
              </a:ext>
            </a:extLst>
          </p:cNvPr>
          <p:cNvSpPr txBox="1"/>
          <p:nvPr/>
        </p:nvSpPr>
        <p:spPr>
          <a:xfrm>
            <a:off x="1739222" y="953794"/>
            <a:ext cx="8187178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5:</a:t>
            </a:r>
            <a:r>
              <a:rPr lang="en-US" dirty="0"/>
              <a:t> Care deeply about the interests of your customers and your </a:t>
            </a:r>
          </a:p>
          <a:p>
            <a:r>
              <a:rPr lang="en-US" dirty="0"/>
              <a:t>customer’s customers</a:t>
            </a:r>
          </a:p>
          <a:p>
            <a:r>
              <a:rPr lang="en-US" dirty="0"/>
              <a:t>* Communicate / network with your customers</a:t>
            </a:r>
          </a:p>
          <a:p>
            <a:r>
              <a:rPr lang="en-US" dirty="0"/>
              <a:t>* You are developing technology / products that provide value, solve problems,</a:t>
            </a:r>
          </a:p>
          <a:p>
            <a:r>
              <a:rPr lang="en-US" dirty="0"/>
              <a:t>have impact – Whose problem and what problem are you solving?</a:t>
            </a:r>
          </a:p>
          <a:p>
            <a:r>
              <a:rPr lang="en-US" dirty="0"/>
              <a:t>* People buy from whom they trust.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3AA93-F192-5136-D496-5A117F841103}"/>
              </a:ext>
            </a:extLst>
          </p:cNvPr>
          <p:cNvSpPr txBox="1"/>
          <p:nvPr/>
        </p:nvSpPr>
        <p:spPr>
          <a:xfrm>
            <a:off x="1738996" y="2782004"/>
            <a:ext cx="8351856" cy="175432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Lesson # 6:</a:t>
            </a:r>
            <a:r>
              <a:rPr lang="en-US" dirty="0"/>
              <a:t> It is dangerous to fall in love with the technology and loose sight of </a:t>
            </a:r>
          </a:p>
          <a:p>
            <a:r>
              <a:rPr lang="en-US" dirty="0"/>
              <a:t>the business.</a:t>
            </a:r>
          </a:p>
          <a:p>
            <a:r>
              <a:rPr lang="en-US" dirty="0"/>
              <a:t>You should be in love with the business of transforming technology into products </a:t>
            </a:r>
          </a:p>
          <a:p>
            <a:r>
              <a:rPr lang="en-US" dirty="0"/>
              <a:t>that provide value, i.e. can be sold at a profit.</a:t>
            </a:r>
          </a:p>
          <a:p>
            <a:r>
              <a:rPr lang="en-US" dirty="0"/>
              <a:t>You cannot do it all. It is OK to buy some of the technology so that you maximize </a:t>
            </a:r>
          </a:p>
          <a:p>
            <a:r>
              <a:rPr lang="en-US" dirty="0"/>
              <a:t>your product value / impact / profit.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26158E-255F-C4D1-E173-F0880E367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9270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the Startups </a:t>
            </a:r>
            <a:br>
              <a:rPr lang="en-US" dirty="0"/>
            </a:br>
            <a:r>
              <a:rPr lang="en-US" dirty="0"/>
              <a:t>(1991 – Now)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74751" y="917790"/>
            <a:ext cx="11676845" cy="5409126"/>
          </a:xfrm>
        </p:spPr>
        <p:txBody>
          <a:bodyPr/>
          <a:lstStyle/>
          <a:p>
            <a:r>
              <a:rPr lang="en-US" dirty="0" err="1"/>
              <a:t>Ortel</a:t>
            </a:r>
            <a:endParaRPr lang="en-US" dirty="0"/>
          </a:p>
          <a:p>
            <a:pPr lvl="1"/>
            <a:r>
              <a:rPr lang="en-US" dirty="0"/>
              <a:t>RF over Fiber</a:t>
            </a:r>
          </a:p>
          <a:p>
            <a:pPr lvl="1"/>
            <a:r>
              <a:rPr lang="en-US" dirty="0"/>
              <a:t>CATV Fiber Optic Systems </a:t>
            </a:r>
          </a:p>
          <a:p>
            <a:r>
              <a:rPr lang="en-US" dirty="0"/>
              <a:t>Agility</a:t>
            </a:r>
          </a:p>
          <a:p>
            <a:pPr lvl="1"/>
            <a:r>
              <a:rPr lang="en-US" dirty="0"/>
              <a:t>Monolithic widely tunable lasers</a:t>
            </a:r>
          </a:p>
          <a:p>
            <a:pPr lvl="1"/>
            <a:r>
              <a:rPr lang="en-US" dirty="0"/>
              <a:t>WDM Networks; Sensors</a:t>
            </a:r>
          </a:p>
          <a:p>
            <a:r>
              <a:rPr lang="en-US" dirty="0" err="1"/>
              <a:t>Aerius</a:t>
            </a:r>
            <a:endParaRPr lang="en-US" dirty="0"/>
          </a:p>
          <a:p>
            <a:pPr lvl="1"/>
            <a:r>
              <a:rPr lang="en-US" dirty="0"/>
              <a:t>Infrared Imaging Sensors</a:t>
            </a:r>
          </a:p>
          <a:p>
            <a:pPr lvl="1"/>
            <a:r>
              <a:rPr lang="en-US" dirty="0"/>
              <a:t>High Power Lasers</a:t>
            </a:r>
          </a:p>
          <a:p>
            <a:pPr lvl="1"/>
            <a:r>
              <a:rPr lang="en-US" dirty="0"/>
              <a:t>Miniature Laser Rangefinders</a:t>
            </a:r>
          </a:p>
          <a:p>
            <a:r>
              <a:rPr lang="en-US" dirty="0"/>
              <a:t>Freedom Photonics</a:t>
            </a:r>
          </a:p>
          <a:p>
            <a:pPr lvl="1"/>
            <a:r>
              <a:rPr lang="en-US" dirty="0"/>
              <a:t>High Power Lasers</a:t>
            </a:r>
          </a:p>
          <a:p>
            <a:pPr lvl="1"/>
            <a:r>
              <a:rPr lang="en-US" dirty="0"/>
              <a:t>Photonic Integration</a:t>
            </a:r>
          </a:p>
          <a:p>
            <a:pPr lvl="2"/>
            <a:r>
              <a:rPr lang="en-US" dirty="0"/>
              <a:t>Quantum sensing</a:t>
            </a:r>
          </a:p>
          <a:p>
            <a:pPr lvl="1"/>
            <a:r>
              <a:rPr lang="en-US" dirty="0"/>
              <a:t>High Power Photodiodes</a:t>
            </a:r>
          </a:p>
          <a:p>
            <a:r>
              <a:rPr lang="en-US" dirty="0"/>
              <a:t>Atacama</a:t>
            </a:r>
          </a:p>
          <a:p>
            <a:pPr lvl="1"/>
            <a:r>
              <a:rPr lang="en-US" dirty="0"/>
              <a:t>Successful business paths for startups</a:t>
            </a:r>
          </a:p>
        </p:txBody>
      </p:sp>
      <p:pic>
        <p:nvPicPr>
          <p:cNvPr id="47110" name="Picture 6" descr="http://www.emcorephotonicsystems.com/wp-content/uploads/2011/01/System-8000-Chassis-load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9779" y="976783"/>
            <a:ext cx="3129791" cy="1047497"/>
          </a:xfrm>
          <a:prstGeom prst="rect">
            <a:avLst/>
          </a:prstGeom>
          <a:noFill/>
        </p:spPr>
      </p:pic>
      <p:pic>
        <p:nvPicPr>
          <p:cNvPr id="47116" name="Picture 12" descr="1550 nm Fiber Optic Transmit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698" y="1266631"/>
            <a:ext cx="2511939" cy="455289"/>
          </a:xfrm>
          <a:prstGeom prst="rect">
            <a:avLst/>
          </a:prstGeom>
          <a:noFill/>
        </p:spPr>
      </p:pic>
      <p:pic>
        <p:nvPicPr>
          <p:cNvPr id="47118" name="Picture 14" descr="http://ep.yimg.com/ay/yhst-67947494271366/agility-tlm-6s-sgdbr-tunable-cw-laser-pmf-20mw-full-c-band-w-wl-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747" y="2527666"/>
            <a:ext cx="1286674" cy="1117500"/>
          </a:xfrm>
          <a:prstGeom prst="rect">
            <a:avLst/>
          </a:prstGeom>
          <a:noFill/>
        </p:spPr>
      </p:pic>
      <p:pic>
        <p:nvPicPr>
          <p:cNvPr id="47120" name="Picture 16" descr="NIRIlluminator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9574" y="2324995"/>
            <a:ext cx="1743075" cy="1419226"/>
          </a:xfrm>
          <a:prstGeom prst="rect">
            <a:avLst/>
          </a:prstGeom>
          <a:noFill/>
        </p:spPr>
      </p:pic>
      <p:pic>
        <p:nvPicPr>
          <p:cNvPr id="47122" name="Picture 18" descr="Laser Poin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0057" y="2478275"/>
            <a:ext cx="2312494" cy="1299154"/>
          </a:xfrm>
          <a:prstGeom prst="rect">
            <a:avLst/>
          </a:prstGeom>
          <a:noFill/>
        </p:spPr>
      </p:pic>
      <p:pic>
        <p:nvPicPr>
          <p:cNvPr id="47124" name="Picture 20" descr="http://freedomphotonics.com/wp-content/themes/striking_r/cache/images/459_butterly1-292x1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5487" y="4454934"/>
            <a:ext cx="2490520" cy="1296436"/>
          </a:xfrm>
          <a:prstGeom prst="rect">
            <a:avLst/>
          </a:prstGeom>
          <a:noFill/>
        </p:spPr>
      </p:pic>
      <p:pic>
        <p:nvPicPr>
          <p:cNvPr id="47126" name="Picture 22" descr="http://freedomphotonics.com/wp-content/themes/striking_r/cache/images/489_fp1015a-292x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1356" y="4454934"/>
            <a:ext cx="2386617" cy="1242349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5EB0A4-C672-4D19-A2F1-62E817003C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BD36A-C28E-AFFA-6FEB-E243E8483D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3322" y="4108449"/>
            <a:ext cx="1985963" cy="1989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620C0-CA34-AAC2-410E-FBB01A42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the Startups</a:t>
            </a:r>
            <a:br>
              <a:rPr lang="en-US" dirty="0"/>
            </a:br>
            <a:r>
              <a:rPr lang="en-US" dirty="0"/>
              <a:t>(1991 – Now)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157D6-63F1-2B05-7FF2-C1794CAA0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E5A03-A354-A351-CF55-0C43A74005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High concentration of photonic startups around Santa Barbara, CA</a:t>
            </a:r>
          </a:p>
          <a:p>
            <a:pPr lvl="1"/>
            <a:r>
              <a:rPr lang="en-US" dirty="0"/>
              <a:t>“Infrared Corridor” along Highway 101</a:t>
            </a:r>
          </a:p>
          <a:p>
            <a:r>
              <a:rPr lang="en-US" dirty="0"/>
              <a:t>This is because:</a:t>
            </a:r>
          </a:p>
          <a:p>
            <a:pPr lvl="1"/>
            <a:r>
              <a:rPr lang="en-US" dirty="0"/>
              <a:t>University of California – Santa Barbara (UCSB) has a strong presence in the photonics world</a:t>
            </a:r>
          </a:p>
          <a:p>
            <a:pPr lvl="2"/>
            <a:r>
              <a:rPr lang="en-US" dirty="0"/>
              <a:t>New ideas from which to spawn a new startup</a:t>
            </a:r>
          </a:p>
          <a:p>
            <a:pPr lvl="2"/>
            <a:r>
              <a:rPr lang="en-US" dirty="0"/>
              <a:t>Strong interest in transferring IP from the university to businesses, in particular startup formation – startup culture</a:t>
            </a:r>
          </a:p>
          <a:p>
            <a:pPr lvl="2"/>
            <a:r>
              <a:rPr lang="en-US" dirty="0"/>
              <a:t>Generation of trained personnel to be hired by startups</a:t>
            </a:r>
          </a:p>
          <a:p>
            <a:pPr lvl="1"/>
            <a:r>
              <a:rPr lang="en-US" dirty="0"/>
              <a:t>Nanofabrication Facility (initially funded by NSF; managed by UCSB) provides startups with local access to a top-grade wafer fabrication facility</a:t>
            </a:r>
          </a:p>
          <a:p>
            <a:pPr lvl="2"/>
            <a:r>
              <a:rPr lang="en-US" dirty="0"/>
              <a:t>Several tens of millions of dollars in available equipment</a:t>
            </a:r>
          </a:p>
          <a:p>
            <a:pPr lvl="2"/>
            <a:r>
              <a:rPr lang="en-US" dirty="0"/>
              <a:t>Main facility can be accessed at $142/ hour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A37EC-DC1A-3E28-3C61-EAE117DB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524" y="3898030"/>
            <a:ext cx="3610021" cy="21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5221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the Startups </a:t>
            </a:r>
            <a:br>
              <a:rPr lang="en-US" dirty="0"/>
            </a:br>
            <a:r>
              <a:rPr lang="en-US" dirty="0"/>
              <a:t>(1981 – Now)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Funding a Startup:</a:t>
            </a:r>
          </a:p>
          <a:p>
            <a:pPr lvl="1"/>
            <a:r>
              <a:rPr lang="en-US" dirty="0" err="1"/>
              <a:t>Ortel</a:t>
            </a:r>
            <a:r>
              <a:rPr lang="en-US" dirty="0"/>
              <a:t> was bootstrap funded in the initial years</a:t>
            </a:r>
          </a:p>
          <a:p>
            <a:pPr lvl="2"/>
            <a:r>
              <a:rPr lang="en-US" dirty="0"/>
              <a:t>This means that you only rely on your sales (programs and products) and/or your own resources </a:t>
            </a:r>
          </a:p>
          <a:p>
            <a:pPr lvl="2"/>
            <a:r>
              <a:rPr lang="en-US" dirty="0"/>
              <a:t>US Government Small Business Innovation Research (SBIR) program is key (DoD, DoE, NASA, NSF, etc.)</a:t>
            </a:r>
          </a:p>
          <a:p>
            <a:pPr lvl="1"/>
            <a:r>
              <a:rPr lang="en-US" dirty="0" err="1"/>
              <a:t>Ortel</a:t>
            </a:r>
            <a:r>
              <a:rPr lang="en-US" dirty="0"/>
              <a:t> was bootstrap funded and received private investment after about six years (Never losing control!)</a:t>
            </a:r>
          </a:p>
          <a:p>
            <a:pPr lvl="2"/>
            <a:r>
              <a:rPr lang="en-US" dirty="0"/>
              <a:t>Groups of private investors</a:t>
            </a:r>
          </a:p>
          <a:p>
            <a:pPr lvl="2"/>
            <a:r>
              <a:rPr lang="en-US" dirty="0"/>
              <a:t>Corporations </a:t>
            </a:r>
          </a:p>
          <a:p>
            <a:pPr lvl="1"/>
            <a:r>
              <a:rPr lang="en-US" dirty="0"/>
              <a:t>Agility Communications was venture capital funded</a:t>
            </a:r>
          </a:p>
          <a:p>
            <a:pPr lvl="2"/>
            <a:r>
              <a:rPr lang="en-US" dirty="0"/>
              <a:t>Larger capital infusions than bootstrapping</a:t>
            </a:r>
          </a:p>
          <a:p>
            <a:pPr lvl="2"/>
            <a:r>
              <a:rPr lang="en-US" dirty="0"/>
              <a:t>Company control can become an issue</a:t>
            </a:r>
          </a:p>
          <a:p>
            <a:pPr lvl="1"/>
            <a:r>
              <a:rPr lang="en-US" dirty="0" err="1"/>
              <a:t>Aerius</a:t>
            </a:r>
            <a:r>
              <a:rPr lang="en-US" dirty="0"/>
              <a:t> Photonics was bootstrap funded all the way to its acquisition by FLIR</a:t>
            </a:r>
          </a:p>
          <a:p>
            <a:pPr lvl="1"/>
            <a:r>
              <a:rPr lang="en-US" dirty="0"/>
              <a:t>Freedom Photonics was bootstrap funded all the way to its acquisition by </a:t>
            </a:r>
            <a:r>
              <a:rPr lang="en-US" dirty="0" err="1"/>
              <a:t>Luminar</a:t>
            </a:r>
            <a:endParaRPr lang="en-US" dirty="0"/>
          </a:p>
          <a:p>
            <a:r>
              <a:rPr lang="en-US" dirty="0"/>
              <a:t>There are pros and cons in all funding approaches</a:t>
            </a:r>
          </a:p>
          <a:p>
            <a:pPr lvl="1"/>
            <a:r>
              <a:rPr lang="en-US" dirty="0"/>
              <a:t>What is best depends on what you want to accomplish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59820-D64E-4C2A-852E-89344E190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02DF-D103-4C2B-39FF-C7FEB4E6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the Startups</a:t>
            </a:r>
            <a:br>
              <a:rPr lang="en-US" dirty="0"/>
            </a:br>
            <a:r>
              <a:rPr lang="en-US" dirty="0"/>
              <a:t>(1991 – Now)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A4C413-FED6-C965-BBCA-8ED9E0917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D2946-BC75-5840-79C6-19B72ED3B1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751" y="908766"/>
            <a:ext cx="11676845" cy="5409126"/>
          </a:xfrm>
        </p:spPr>
        <p:txBody>
          <a:bodyPr/>
          <a:lstStyle/>
          <a:p>
            <a:r>
              <a:rPr lang="en-US" dirty="0"/>
              <a:t>The Small Business Innovation Research (SBIR) program</a:t>
            </a:r>
          </a:p>
          <a:p>
            <a:pPr lvl="1"/>
            <a:r>
              <a:rPr lang="en-US" dirty="0"/>
              <a:t>Government Agencies (Dept of Defense, Energy, Health, Agriculture, NASA, NSF, </a:t>
            </a:r>
            <a:r>
              <a:rPr lang="en-US" dirty="0" err="1"/>
              <a:t>etc</a:t>
            </a:r>
            <a:r>
              <a:rPr lang="en-US" dirty="0"/>
              <a:t>) have to spend a % of their R&amp;D budget to support small businesses through the SBIR program</a:t>
            </a:r>
          </a:p>
          <a:p>
            <a:pPr lvl="1"/>
            <a:r>
              <a:rPr lang="en-US" dirty="0"/>
              <a:t>The mission is to stimulate technological innovation and meet Federal Government needs through small businesses</a:t>
            </a:r>
          </a:p>
          <a:p>
            <a:pPr lvl="1"/>
            <a:r>
              <a:rPr lang="en-US" dirty="0"/>
              <a:t>A small business is defined as having no more than 500 employees</a:t>
            </a:r>
          </a:p>
          <a:p>
            <a:pPr lvl="1"/>
            <a:r>
              <a:rPr lang="en-US" dirty="0"/>
              <a:t>The program is competitive, each Government Agency has their own selection process</a:t>
            </a:r>
          </a:p>
          <a:p>
            <a:pPr lvl="1"/>
            <a:r>
              <a:rPr lang="en-US" dirty="0"/>
              <a:t>If small business is selected, the program has three phases:</a:t>
            </a:r>
          </a:p>
          <a:p>
            <a:pPr lvl="2"/>
            <a:r>
              <a:rPr lang="en-US" dirty="0"/>
              <a:t>Phase I: Establish the technical merit, feasibility and commercial potential – Understand risks of proposed effort Typically $50K - $250K for 6 – 9 months</a:t>
            </a:r>
          </a:p>
          <a:p>
            <a:pPr lvl="2"/>
            <a:r>
              <a:rPr lang="en-US" dirty="0"/>
              <a:t>Phase II: Conduct R&amp;D effort, generally leading to a prototype demonstration</a:t>
            </a:r>
          </a:p>
          <a:p>
            <a:pPr marL="382587" lvl="2" indent="0">
              <a:buNone/>
            </a:pPr>
            <a:r>
              <a:rPr lang="en-US" dirty="0"/>
              <a:t>   Typically $750K to $1.5M for 2 years</a:t>
            </a:r>
          </a:p>
          <a:p>
            <a:pPr lvl="2"/>
            <a:r>
              <a:rPr lang="en-US" dirty="0"/>
              <a:t>Phase III: Complete product development and pursue commercialization</a:t>
            </a:r>
          </a:p>
          <a:p>
            <a:pPr marL="382587" lvl="2" indent="0">
              <a:buNone/>
            </a:pPr>
            <a:r>
              <a:rPr lang="en-US" dirty="0"/>
              <a:t>   Funding is variable and depends on project specifics</a:t>
            </a:r>
          </a:p>
          <a:p>
            <a:pPr marL="201612" lvl="1" indent="0">
              <a:buNone/>
            </a:pPr>
            <a:r>
              <a:rPr lang="en-US" dirty="0"/>
              <a:t>Many successes</a:t>
            </a:r>
          </a:p>
          <a:p>
            <a:pPr marL="573087" lvl="3" indent="0">
              <a:buNone/>
            </a:pPr>
            <a:r>
              <a:rPr lang="en-US" dirty="0"/>
              <a:t>Products that have their roots in the SBIR program:</a:t>
            </a:r>
          </a:p>
          <a:p>
            <a:pPr marL="382587" lvl="2" indent="0">
              <a:buNone/>
            </a:pPr>
            <a:r>
              <a:rPr lang="en-US" dirty="0"/>
              <a:t>	- Roomba, developed by iRobot</a:t>
            </a:r>
          </a:p>
          <a:p>
            <a:pPr marL="382587" lvl="2" indent="0">
              <a:buNone/>
            </a:pPr>
            <a:r>
              <a:rPr lang="en-US" dirty="0"/>
              <a:t>	- Lasik eye surgery, developed by </a:t>
            </a:r>
            <a:r>
              <a:rPr lang="en-US" dirty="0" err="1"/>
              <a:t>IntraLase</a:t>
            </a:r>
            <a:endParaRPr lang="en-US" dirty="0"/>
          </a:p>
          <a:p>
            <a:pPr marL="382587" lvl="2" indent="0">
              <a:buNone/>
            </a:pPr>
            <a:r>
              <a:rPr lang="en-US" dirty="0"/>
              <a:t>	- Cellular network equipment, by Qualcomm</a:t>
            </a:r>
          </a:p>
        </p:txBody>
      </p:sp>
      <p:pic>
        <p:nvPicPr>
          <p:cNvPr id="1028" name="Picture 4" descr="Image result for roomba">
            <a:extLst>
              <a:ext uri="{FF2B5EF4-FFF2-40B4-BE49-F238E27FC236}">
                <a16:creationId xmlns:a16="http://schemas.microsoft.com/office/drawing/2014/main" id="{871B6BA6-AAD6-90FA-4CD4-85AEE9AD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347" y="4222582"/>
            <a:ext cx="2065923" cy="20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57627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7047-AC94-8164-DB71-FA6F8DFD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669AB-B88A-C0DE-1272-A11352D9B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7C456-5B95-780E-D8FF-BFF4BECD53D0}"/>
              </a:ext>
            </a:extLst>
          </p:cNvPr>
          <p:cNvSpPr txBox="1"/>
          <p:nvPr/>
        </p:nvSpPr>
        <p:spPr>
          <a:xfrm>
            <a:off x="1787882" y="1062976"/>
            <a:ext cx="7469032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8:</a:t>
            </a:r>
            <a:r>
              <a:rPr lang="en-US" dirty="0"/>
              <a:t> You cannot develop a photonic product entirely by yourself.</a:t>
            </a:r>
          </a:p>
          <a:p>
            <a:r>
              <a:rPr lang="en-US" dirty="0"/>
              <a:t>* You need more than just an internal team</a:t>
            </a:r>
          </a:p>
          <a:p>
            <a:r>
              <a:rPr lang="en-US" dirty="0"/>
              <a:t>* You also need an external ecosystem to support the startup company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92C2-D4A4-F4A2-BEFD-4D0F1375E503}"/>
              </a:ext>
            </a:extLst>
          </p:cNvPr>
          <p:cNvSpPr txBox="1"/>
          <p:nvPr/>
        </p:nvSpPr>
        <p:spPr>
          <a:xfrm>
            <a:off x="4905237" y="3615093"/>
            <a:ext cx="1305165" cy="646331"/>
          </a:xfrm>
          <a:prstGeom prst="rect">
            <a:avLst/>
          </a:prstGeom>
          <a:solidFill>
            <a:srgbClr val="FF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Startup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20CD3-4234-D89E-7C62-420C747D90BE}"/>
              </a:ext>
            </a:extLst>
          </p:cNvPr>
          <p:cNvSpPr txBox="1"/>
          <p:nvPr/>
        </p:nvSpPr>
        <p:spPr>
          <a:xfrm>
            <a:off x="4851537" y="2388642"/>
            <a:ext cx="1412566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Accessible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Wafer Fab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36578-6762-A7D4-5829-E05364A392F1}"/>
              </a:ext>
            </a:extLst>
          </p:cNvPr>
          <p:cNvSpPr txBox="1"/>
          <p:nvPr/>
        </p:nvSpPr>
        <p:spPr>
          <a:xfrm>
            <a:off x="6900927" y="2388641"/>
            <a:ext cx="1649811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Government 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Funding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904DF-92DC-FB26-C838-D2200EC28D52}"/>
              </a:ext>
            </a:extLst>
          </p:cNvPr>
          <p:cNvSpPr txBox="1"/>
          <p:nvPr/>
        </p:nvSpPr>
        <p:spPr>
          <a:xfrm>
            <a:off x="7191068" y="3642869"/>
            <a:ext cx="1069525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Private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Funding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7AAEF-BDB6-E86B-E108-EB9C5143562E}"/>
              </a:ext>
            </a:extLst>
          </p:cNvPr>
          <p:cNvSpPr txBox="1"/>
          <p:nvPr/>
        </p:nvSpPr>
        <p:spPr>
          <a:xfrm>
            <a:off x="7094088" y="4897097"/>
            <a:ext cx="1263486" cy="923330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Available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Trained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Personnel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3FA0C-71A8-1406-2D2C-0F389EE97E95}"/>
              </a:ext>
            </a:extLst>
          </p:cNvPr>
          <p:cNvSpPr txBox="1"/>
          <p:nvPr/>
        </p:nvSpPr>
        <p:spPr>
          <a:xfrm>
            <a:off x="4623755" y="5035596"/>
            <a:ext cx="1797287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Universities /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Research Labs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A04FCD-F4EF-FE05-4BA5-AA62A9BCCFB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5544720" y="4261424"/>
            <a:ext cx="13100" cy="7831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5D054D-EB1B-738D-DB05-AEDA18C73647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 bwMode="auto">
          <a:xfrm>
            <a:off x="5557820" y="3034973"/>
            <a:ext cx="0" cy="5801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A2AD35-4351-8CE3-E4E9-728FD839068B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 bwMode="auto">
          <a:xfrm>
            <a:off x="6210402" y="3938259"/>
            <a:ext cx="980666" cy="277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755FC1B-58B3-DFE1-6725-FE8CABCCF70D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5991527" y="2711807"/>
            <a:ext cx="909400" cy="9310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FFE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78F09C-4E72-B6E0-95CE-EEB7E614B35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6007312" y="4305218"/>
            <a:ext cx="1086776" cy="10535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000800A-39D7-33C8-EA45-C9AF32FAA7FD}"/>
              </a:ext>
            </a:extLst>
          </p:cNvPr>
          <p:cNvCxnSpPr>
            <a:cxnSpLocks/>
          </p:cNvCxnSpPr>
          <p:nvPr/>
        </p:nvCxnSpPr>
        <p:spPr bwMode="auto">
          <a:xfrm flipH="1">
            <a:off x="6011512" y="2694930"/>
            <a:ext cx="909400" cy="9310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9033048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Patagonia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 grew up in a farm in the wilderness of Chilean Patagonia</a:t>
            </a:r>
          </a:p>
        </p:txBody>
      </p:sp>
      <p:pic>
        <p:nvPicPr>
          <p:cNvPr id="1026" name="Picture 2" descr="C:\Users\Daniel\Downloads\IMG_1522.JPG"/>
          <p:cNvPicPr>
            <a:picLocks noChangeAspect="1" noChangeArrowheads="1"/>
          </p:cNvPicPr>
          <p:nvPr/>
        </p:nvPicPr>
        <p:blipFill>
          <a:blip r:embed="rId2" cstate="print"/>
          <a:srcRect l="8133" t="2410" r="7831"/>
          <a:stretch>
            <a:fillRect/>
          </a:stretch>
        </p:blipFill>
        <p:spPr bwMode="auto">
          <a:xfrm>
            <a:off x="2044505" y="2124222"/>
            <a:ext cx="4206241" cy="3663498"/>
          </a:xfrm>
          <a:prstGeom prst="rect">
            <a:avLst/>
          </a:prstGeom>
          <a:noFill/>
        </p:spPr>
      </p:pic>
      <p:pic>
        <p:nvPicPr>
          <p:cNvPr id="1028" name="Picture 4" descr="South Americ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432" y="1633753"/>
            <a:ext cx="3583858" cy="4688881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 bwMode="auto">
          <a:xfrm>
            <a:off x="5843235" y="5175324"/>
            <a:ext cx="2020529" cy="280219"/>
          </a:xfrm>
          <a:prstGeom prst="rightArrow">
            <a:avLst/>
          </a:prstGeom>
          <a:solidFill>
            <a:srgbClr val="3399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52CE39-79FB-4DA0-B8C7-3C175E6EE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17047-AC94-8164-DB71-FA6F8DFD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0669AB-B88A-C0DE-1272-A11352D9B9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7C456-5B95-780E-D8FF-BFF4BECD53D0}"/>
              </a:ext>
            </a:extLst>
          </p:cNvPr>
          <p:cNvSpPr txBox="1"/>
          <p:nvPr/>
        </p:nvSpPr>
        <p:spPr>
          <a:xfrm>
            <a:off x="1787882" y="1062976"/>
            <a:ext cx="7469032" cy="92333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8:</a:t>
            </a:r>
            <a:r>
              <a:rPr lang="en-US" dirty="0"/>
              <a:t> You cannot develop a photonic product entirely by yourself.</a:t>
            </a:r>
          </a:p>
          <a:p>
            <a:r>
              <a:rPr lang="en-US" dirty="0"/>
              <a:t>* You need more than just an internal team</a:t>
            </a:r>
          </a:p>
          <a:p>
            <a:r>
              <a:rPr lang="en-US" dirty="0"/>
              <a:t>* You also need an external ecosystem to support the startup company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92C2-D4A4-F4A2-BEFD-4D0F1375E503}"/>
              </a:ext>
            </a:extLst>
          </p:cNvPr>
          <p:cNvSpPr txBox="1"/>
          <p:nvPr/>
        </p:nvSpPr>
        <p:spPr>
          <a:xfrm>
            <a:off x="4905237" y="3615093"/>
            <a:ext cx="1305165" cy="646331"/>
          </a:xfrm>
          <a:prstGeom prst="rect">
            <a:avLst/>
          </a:prstGeom>
          <a:solidFill>
            <a:srgbClr val="FF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Startup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20CD3-4234-D89E-7C62-420C747D90BE}"/>
              </a:ext>
            </a:extLst>
          </p:cNvPr>
          <p:cNvSpPr txBox="1"/>
          <p:nvPr/>
        </p:nvSpPr>
        <p:spPr>
          <a:xfrm>
            <a:off x="4851537" y="2388642"/>
            <a:ext cx="1412566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Accessible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Wafer Fab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36578-6762-A7D4-5829-E05364A392F1}"/>
              </a:ext>
            </a:extLst>
          </p:cNvPr>
          <p:cNvSpPr txBox="1"/>
          <p:nvPr/>
        </p:nvSpPr>
        <p:spPr>
          <a:xfrm>
            <a:off x="6900927" y="2388641"/>
            <a:ext cx="1649811" cy="646331"/>
          </a:xfrm>
          <a:prstGeom prst="rect">
            <a:avLst/>
          </a:prstGeom>
          <a:solidFill>
            <a:srgbClr val="E7FFE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Government 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Funding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904DF-92DC-FB26-C838-D2200EC28D52}"/>
              </a:ext>
            </a:extLst>
          </p:cNvPr>
          <p:cNvSpPr txBox="1"/>
          <p:nvPr/>
        </p:nvSpPr>
        <p:spPr>
          <a:xfrm>
            <a:off x="7191068" y="3642869"/>
            <a:ext cx="1069525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Private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Funding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07AAEF-BDB6-E86B-E108-EB9C5143562E}"/>
              </a:ext>
            </a:extLst>
          </p:cNvPr>
          <p:cNvSpPr txBox="1"/>
          <p:nvPr/>
        </p:nvSpPr>
        <p:spPr>
          <a:xfrm>
            <a:off x="7094088" y="4897097"/>
            <a:ext cx="1263486" cy="923330"/>
          </a:xfrm>
          <a:prstGeom prst="rect">
            <a:avLst/>
          </a:prstGeom>
          <a:solidFill>
            <a:srgbClr val="E7FFE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Available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Trained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Personnel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F3FA0C-71A8-1406-2D2C-0F389EE97E95}"/>
              </a:ext>
            </a:extLst>
          </p:cNvPr>
          <p:cNvSpPr txBox="1"/>
          <p:nvPr/>
        </p:nvSpPr>
        <p:spPr>
          <a:xfrm>
            <a:off x="4623755" y="5035596"/>
            <a:ext cx="1797287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Universities /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Research Labs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EAACEE-49BE-7BC4-A20D-D148020C7A1C}"/>
              </a:ext>
            </a:extLst>
          </p:cNvPr>
          <p:cNvSpPr txBox="1"/>
          <p:nvPr/>
        </p:nvSpPr>
        <p:spPr>
          <a:xfrm>
            <a:off x="1787882" y="2388641"/>
            <a:ext cx="2244525" cy="1477328"/>
          </a:xfrm>
          <a:prstGeom prst="rect">
            <a:avLst/>
          </a:prstGeom>
          <a:solidFill>
            <a:srgbClr val="E7FFE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Business &amp;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Technical Support: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Accelerators,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Mentors, IT,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Consultants,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45D396-E051-8297-7AB5-4BF462C02578}"/>
              </a:ext>
            </a:extLst>
          </p:cNvPr>
          <p:cNvSpPr txBox="1"/>
          <p:nvPr/>
        </p:nvSpPr>
        <p:spPr>
          <a:xfrm>
            <a:off x="2102071" y="5033876"/>
            <a:ext cx="1616148" cy="646331"/>
          </a:xfrm>
          <a:prstGeom prst="rect">
            <a:avLst/>
          </a:prstGeom>
          <a:solidFill>
            <a:srgbClr val="E7FFE7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Outsource 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Fab Facilities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300E4-F160-650E-24B2-AB5D9E99FA6C}"/>
              </a:ext>
            </a:extLst>
          </p:cNvPr>
          <p:cNvSpPr txBox="1"/>
          <p:nvPr/>
        </p:nvSpPr>
        <p:spPr>
          <a:xfrm>
            <a:off x="10104801" y="2414764"/>
            <a:ext cx="1649811" cy="1477328"/>
          </a:xfrm>
          <a:prstGeom prst="rect">
            <a:avLst/>
          </a:prstGeom>
          <a:solidFill>
            <a:srgbClr val="E7FFE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Other Startups /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Other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Photonic Businesses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FF7364-F034-EF2B-8392-FBAAA2AE62A5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>
            <a:off x="4032407" y="3127305"/>
            <a:ext cx="893615" cy="57152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2870A5-6158-DFCC-C6D9-7CC6E0CDFE64}"/>
              </a:ext>
            </a:extLst>
          </p:cNvPr>
          <p:cNvCxnSpPr>
            <a:cxnSpLocks/>
          </p:cNvCxnSpPr>
          <p:nvPr/>
        </p:nvCxnSpPr>
        <p:spPr bwMode="auto">
          <a:xfrm flipV="1">
            <a:off x="3718219" y="4081450"/>
            <a:ext cx="1207803" cy="127559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A04FCD-F4EF-FE05-4BA5-AA62A9BCCFB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5544720" y="4261424"/>
            <a:ext cx="13100" cy="7831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55D054D-EB1B-738D-DB05-AEDA18C73647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 bwMode="auto">
          <a:xfrm>
            <a:off x="5557820" y="3034973"/>
            <a:ext cx="0" cy="5801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A2AD35-4351-8CE3-E4E9-728FD839068B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 bwMode="auto">
          <a:xfrm>
            <a:off x="6210402" y="3938259"/>
            <a:ext cx="980666" cy="2777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755FC1B-58B3-DFE1-6725-FE8CABCCF70D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5991527" y="2711807"/>
            <a:ext cx="909400" cy="9310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78F09C-4E72-B6E0-95CE-EEB7E614B350}"/>
              </a:ext>
            </a:extLst>
          </p:cNvPr>
          <p:cNvCxnSpPr>
            <a:cxnSpLocks/>
            <a:endCxn id="12" idx="1"/>
          </p:cNvCxnSpPr>
          <p:nvPr/>
        </p:nvCxnSpPr>
        <p:spPr bwMode="auto">
          <a:xfrm>
            <a:off x="6007312" y="4305218"/>
            <a:ext cx="1086776" cy="10535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3D95D1-4889-BFEC-A00C-971A2398387E}"/>
              </a:ext>
            </a:extLst>
          </p:cNvPr>
          <p:cNvCxnSpPr>
            <a:cxnSpLocks/>
            <a:endCxn id="16" idx="1"/>
          </p:cNvCxnSpPr>
          <p:nvPr/>
        </p:nvCxnSpPr>
        <p:spPr bwMode="auto">
          <a:xfrm flipV="1">
            <a:off x="6215939" y="3153428"/>
            <a:ext cx="3888862" cy="54992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4A6DD10-1CBA-4311-7F88-EBFE72B20535}"/>
              </a:ext>
            </a:extLst>
          </p:cNvPr>
          <p:cNvSpPr txBox="1"/>
          <p:nvPr/>
        </p:nvSpPr>
        <p:spPr>
          <a:xfrm>
            <a:off x="9758553" y="1165240"/>
            <a:ext cx="19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Photonic Startup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Ecosystem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0C53E-F8C7-4DEC-1AE7-8F75BC770D08}"/>
              </a:ext>
            </a:extLst>
          </p:cNvPr>
          <p:cNvSpPr txBox="1"/>
          <p:nvPr/>
        </p:nvSpPr>
        <p:spPr>
          <a:xfrm>
            <a:off x="2223574" y="4081450"/>
            <a:ext cx="1234633" cy="646331"/>
          </a:xfrm>
          <a:prstGeom prst="rect">
            <a:avLst/>
          </a:prstGeom>
          <a:solidFill>
            <a:srgbClr val="E1FFE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Sales</a:t>
            </a:r>
          </a:p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Channels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92682D-34AA-C8B3-41DA-5F50F60FF7A2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 flipV="1">
            <a:off x="3477070" y="3938259"/>
            <a:ext cx="1428167" cy="49069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B4DF76-A9FC-036A-B062-1C11A391E7D7}"/>
              </a:ext>
            </a:extLst>
          </p:cNvPr>
          <p:cNvSpPr txBox="1"/>
          <p:nvPr/>
        </p:nvSpPr>
        <p:spPr>
          <a:xfrm>
            <a:off x="10104801" y="4584634"/>
            <a:ext cx="1649811" cy="923330"/>
          </a:xfrm>
          <a:prstGeom prst="rect">
            <a:avLst/>
          </a:prstGeom>
          <a:solidFill>
            <a:srgbClr val="E7FFE7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E417D"/>
                </a:solidFill>
                <a:latin typeface="+mn-lt"/>
              </a:rPr>
              <a:t>Regulations favoring job mobility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50761E-9BC4-AA38-3CDB-D09E9562EDF2}"/>
              </a:ext>
            </a:extLst>
          </p:cNvPr>
          <p:cNvCxnSpPr>
            <a:cxnSpLocks/>
          </p:cNvCxnSpPr>
          <p:nvPr/>
        </p:nvCxnSpPr>
        <p:spPr bwMode="auto">
          <a:xfrm>
            <a:off x="6210402" y="4144977"/>
            <a:ext cx="3894399" cy="87460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3399FF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7254694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F40D-ACE3-3924-2287-6538006A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C1BCC-5292-A06E-C4E9-55E5D85FE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CC7DE-385D-6ECB-54A6-26A6CF876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096" y="1735429"/>
            <a:ext cx="11676845" cy="5409126"/>
          </a:xfrm>
        </p:spPr>
        <p:txBody>
          <a:bodyPr/>
          <a:lstStyle/>
          <a:p>
            <a:r>
              <a:rPr lang="en-US" dirty="0"/>
              <a:t>Startup Plan / Proposal – The starting Business Plan</a:t>
            </a:r>
          </a:p>
          <a:p>
            <a:pPr lvl="1"/>
            <a:r>
              <a:rPr lang="en-US" dirty="0"/>
              <a:t>Utilize guidance from DARPA </a:t>
            </a:r>
            <a:r>
              <a:rPr lang="en-US" dirty="0" err="1"/>
              <a:t>Heilmeier</a:t>
            </a:r>
            <a:r>
              <a:rPr lang="en-US" dirty="0"/>
              <a:t> questions in formulating the plan </a:t>
            </a:r>
          </a:p>
          <a:p>
            <a:pPr lvl="1"/>
            <a:r>
              <a:rPr lang="en-US" dirty="0"/>
              <a:t>Effective planning consists of balancing five elements: Objectives (Payoff) / Approach / Resources / Schedule / Risks</a:t>
            </a:r>
          </a:p>
          <a:p>
            <a:pPr marL="382587" lvl="2" indent="0">
              <a:buNone/>
            </a:pPr>
            <a:r>
              <a:rPr lang="en-US" dirty="0"/>
              <a:t>1) Objectives: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What are you trying to do? Articulate your objectives using no jargon, so that an intelligent non-technical person can understand. Describe product specifications and financial related objectives.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What is the problem or opportunity? From a technical and a commercial perspective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Who are the customers? Why do they care?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If you are successful, what difference does it make? What impact will success have? How will it be measured? Technical and commercial success</a:t>
            </a:r>
          </a:p>
          <a:p>
            <a:pPr marL="382587" lvl="2" indent="0">
              <a:buNone/>
            </a:pPr>
            <a:r>
              <a:rPr lang="en-US" dirty="0"/>
              <a:t>2) Approach: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How is it done today, and what are the limits of current practice?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What’s new in your approach and why is it better than other approaches likely to be offered by the competition? Why do you think that you will be successful?</a:t>
            </a:r>
          </a:p>
          <a:p>
            <a:pPr marL="373062" lvl="2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059DA-74E5-BB82-B316-5680B03764C8}"/>
              </a:ext>
            </a:extLst>
          </p:cNvPr>
          <p:cNvSpPr txBox="1"/>
          <p:nvPr/>
        </p:nvSpPr>
        <p:spPr>
          <a:xfrm>
            <a:off x="1787882" y="1062976"/>
            <a:ext cx="815742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9:</a:t>
            </a:r>
            <a:r>
              <a:rPr lang="en-US" dirty="0"/>
              <a:t> You need a Plan that covers both Business and Technical aspects</a:t>
            </a:r>
          </a:p>
        </p:txBody>
      </p:sp>
    </p:spTree>
    <p:extLst>
      <p:ext uri="{BB962C8B-B14F-4D97-AF65-F5344CB8AC3E}">
        <p14:creationId xmlns:p14="http://schemas.microsoft.com/office/powerpoint/2010/main" val="216926140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F40D-ACE3-3924-2287-6538006A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C1BCC-5292-A06E-C4E9-55E5D85FE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CC7DE-385D-6ECB-54A6-26A6CF876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096" y="1735429"/>
            <a:ext cx="11676845" cy="5409126"/>
          </a:xfrm>
        </p:spPr>
        <p:txBody>
          <a:bodyPr/>
          <a:lstStyle/>
          <a:p>
            <a:r>
              <a:rPr lang="en-US" dirty="0"/>
              <a:t>Startup Plan / Proposal – The starting plan (continued)</a:t>
            </a:r>
          </a:p>
          <a:p>
            <a:pPr marL="373062" lvl="2" indent="0">
              <a:buNone/>
            </a:pPr>
            <a:r>
              <a:rPr lang="en-US" dirty="0"/>
              <a:t>3) Resources:</a:t>
            </a:r>
            <a:endParaRPr lang="en-US" sz="14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How much will it cost?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Manufacturing is key to the business – Photonics is a hardware business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400" dirty="0"/>
              <a:t>Whoever manufactures controls Cost and thus, Profit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Sales is where the tire meets the road – Can we sell this stuff?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400" dirty="0"/>
              <a:t>Whoever sells controls Price and thus, Profit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Manufacturing and Sales are the core of the photonic business – Make sure that you have appropriate resources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Engineering and Marketing support Manufacturing and Sales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Further support from HR, Facilities, IT, Finance, etc.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No need to control all Manufacturing and Sales – Appropriate outsourcing is OK</a:t>
            </a:r>
          </a:p>
          <a:p>
            <a:pPr marL="382587" lvl="2" indent="0">
              <a:buNone/>
            </a:pPr>
            <a:r>
              <a:rPr lang="en-US" dirty="0"/>
              <a:t>4) Schedule: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How long will it take?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What are interim milestones to check for progress towards success? How will progress be measured? </a:t>
            </a:r>
          </a:p>
          <a:p>
            <a:pPr marL="382587" lvl="2" indent="0">
              <a:buNone/>
            </a:pPr>
            <a:r>
              <a:rPr lang="en-US" dirty="0"/>
              <a:t>5) Risks: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What is the balance of risks and opportunities?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400" dirty="0"/>
              <a:t>It is OK to have some areas in the plan that are undefined, with a stated effort to further define them </a:t>
            </a:r>
          </a:p>
          <a:p>
            <a:pPr lvl="3">
              <a:buNone/>
            </a:pPr>
            <a:r>
              <a:rPr lang="en-US" sz="1400" dirty="0"/>
              <a:t> 	The plan has to take into account the fact that no one can predict the future – The plan has unknowns and balances risks</a:t>
            </a:r>
          </a:p>
          <a:p>
            <a:pPr lvl="3"/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059DA-74E5-BB82-B316-5680B03764C8}"/>
              </a:ext>
            </a:extLst>
          </p:cNvPr>
          <p:cNvSpPr txBox="1"/>
          <p:nvPr/>
        </p:nvSpPr>
        <p:spPr>
          <a:xfrm>
            <a:off x="1787882" y="1062976"/>
            <a:ext cx="815742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9:</a:t>
            </a:r>
            <a:r>
              <a:rPr lang="en-US" dirty="0"/>
              <a:t> You need a Plan that covers both Business and Technical aspects</a:t>
            </a:r>
          </a:p>
        </p:txBody>
      </p:sp>
    </p:spTree>
    <p:extLst>
      <p:ext uri="{BB962C8B-B14F-4D97-AF65-F5344CB8AC3E}">
        <p14:creationId xmlns:p14="http://schemas.microsoft.com/office/powerpoint/2010/main" val="338404904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D940-A2FB-A6E2-01F7-B1CC2A6E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C75B5-4E3B-150C-CD68-861CF9225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2BD59-2690-C290-BF80-5F83074572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7577" y="1735429"/>
            <a:ext cx="11676845" cy="5409126"/>
          </a:xfrm>
        </p:spPr>
        <p:txBody>
          <a:bodyPr/>
          <a:lstStyle/>
          <a:p>
            <a:r>
              <a:rPr lang="en-US" dirty="0"/>
              <a:t>What is for you to do?</a:t>
            </a:r>
          </a:p>
          <a:p>
            <a:pPr lvl="1"/>
            <a:r>
              <a:rPr lang="en-US" dirty="0"/>
              <a:t>Follow your passion for novel ideas that solve problems</a:t>
            </a:r>
          </a:p>
          <a:p>
            <a:pPr lvl="1"/>
            <a:r>
              <a:rPr lang="en-US" dirty="0"/>
              <a:t>Articulate the ideas in the form of a Business Plan (including the five elements)</a:t>
            </a:r>
          </a:p>
          <a:p>
            <a:pPr lvl="1"/>
            <a:r>
              <a:rPr lang="en-US" dirty="0"/>
              <a:t>Work hard in all the details:</a:t>
            </a:r>
          </a:p>
          <a:p>
            <a:pPr lvl="2"/>
            <a:r>
              <a:rPr lang="en-US" dirty="0"/>
              <a:t>Connect with potential funders and customers</a:t>
            </a:r>
          </a:p>
          <a:p>
            <a:pPr lvl="2"/>
            <a:r>
              <a:rPr lang="en-US" dirty="0"/>
              <a:t>Manage all aspects of the company and product development program</a:t>
            </a:r>
          </a:p>
          <a:p>
            <a:pPr lvl="3"/>
            <a:r>
              <a:rPr lang="en-US" dirty="0"/>
              <a:t>Form a team, develop the company culture, set milestones, early prototype testing, </a:t>
            </a:r>
            <a:r>
              <a:rPr lang="en-US" dirty="0" err="1"/>
              <a:t>etc</a:t>
            </a:r>
            <a:endParaRPr lang="en-US" dirty="0"/>
          </a:p>
          <a:p>
            <a:pPr lvl="3"/>
            <a:r>
              <a:rPr lang="en-US" dirty="0"/>
              <a:t>Working in a startup is a good opportunity to learn about finance, budgeting, sales, proposal preparation, psychology and… plumbing… among many other skills</a:t>
            </a:r>
          </a:p>
          <a:p>
            <a:pPr lvl="2"/>
            <a:r>
              <a:rPr lang="en-US" dirty="0"/>
              <a:t>Have fun! You will not regret to have followed a photonics startup life!</a:t>
            </a:r>
          </a:p>
          <a:p>
            <a:r>
              <a:rPr lang="en-US" dirty="0"/>
              <a:t>Virtuous spiral</a:t>
            </a:r>
          </a:p>
          <a:p>
            <a:pPr lvl="1"/>
            <a:r>
              <a:rPr lang="en-US" dirty="0"/>
              <a:t>What you do reinforces the ecosystem </a:t>
            </a:r>
          </a:p>
          <a:p>
            <a:pPr lvl="1"/>
            <a:r>
              <a:rPr lang="en-US" dirty="0"/>
              <a:t>You are part of a dynamic and fascinating community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30080-8705-1B70-696A-CAD771DEAD38}"/>
              </a:ext>
            </a:extLst>
          </p:cNvPr>
          <p:cNvSpPr txBox="1"/>
          <p:nvPr/>
        </p:nvSpPr>
        <p:spPr>
          <a:xfrm>
            <a:off x="1787882" y="1062976"/>
            <a:ext cx="8712642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10:</a:t>
            </a:r>
            <a:r>
              <a:rPr lang="en-US" dirty="0"/>
              <a:t> Dare to act! What are you going to lose? What are you going to gain? </a:t>
            </a:r>
          </a:p>
        </p:txBody>
      </p:sp>
    </p:spTree>
    <p:extLst>
      <p:ext uri="{BB962C8B-B14F-4D97-AF65-F5344CB8AC3E}">
        <p14:creationId xmlns:p14="http://schemas.microsoft.com/office/powerpoint/2010/main" val="2710975547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40AC05-8606-4740-B46E-BEA18A65743A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894681" y="2662480"/>
            <a:ext cx="8402638" cy="1249251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Thank you!</a:t>
            </a:r>
            <a:endParaRPr lang="en-US" sz="3600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AF84687-5032-4638-8960-50C6C921B30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168896" y="4608262"/>
            <a:ext cx="3854208" cy="12492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u="sng" dirty="0">
                <a:solidFill>
                  <a:schemeClr val="accent2">
                    <a:lumMod val="50000"/>
                  </a:schemeClr>
                </a:solidFill>
              </a:rPr>
              <a:t>Contact information: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Daniel Renner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daniel@atacamalight.com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+1-805-729-0514</a:t>
            </a:r>
          </a:p>
        </p:txBody>
      </p:sp>
    </p:spTree>
    <p:extLst>
      <p:ext uri="{BB962C8B-B14F-4D97-AF65-F5344CB8AC3E}">
        <p14:creationId xmlns:p14="http://schemas.microsoft.com/office/powerpoint/2010/main" val="45492726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trajectory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 my early twenties I decided to leave the Patagonian open spaces for the High-Tech open fields…</a:t>
            </a:r>
          </a:p>
        </p:txBody>
      </p:sp>
      <p:pic>
        <p:nvPicPr>
          <p:cNvPr id="22530" name="Picture 2" descr="C:\Users\Daniel\Downloads\IMG_1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1108" y="1800666"/>
            <a:ext cx="6180404" cy="463530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C30ACF-B748-4194-A726-31B9D512D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1E0312-31B3-E92F-5BC9-459A3803FF12}"/>
              </a:ext>
            </a:extLst>
          </p:cNvPr>
          <p:cNvSpPr txBox="1"/>
          <p:nvPr/>
        </p:nvSpPr>
        <p:spPr>
          <a:xfrm>
            <a:off x="6671502" y="5851508"/>
            <a:ext cx="2000549" cy="369332"/>
          </a:xfrm>
          <a:prstGeom prst="rect">
            <a:avLst/>
          </a:prstGeom>
          <a:solidFill>
            <a:srgbClr val="438A9B"/>
          </a:solidFill>
        </p:spPr>
        <p:txBody>
          <a:bodyPr wrap="square" rtlCol="0">
            <a:spAutoFit/>
          </a:bodyPr>
          <a:lstStyle/>
          <a:p>
            <a:pPr algn="l"/>
            <a:endParaRPr lang="en-US" b="1" dirty="0" err="1">
              <a:solidFill>
                <a:srgbClr val="1E417D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trajectory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dirty="0"/>
              <a:t>Universidad de Chile</a:t>
            </a:r>
          </a:p>
          <a:p>
            <a:pPr lvl="1"/>
            <a:r>
              <a:rPr lang="en-US" sz="1600" dirty="0"/>
              <a:t>Santiago, Chile</a:t>
            </a:r>
          </a:p>
          <a:p>
            <a:r>
              <a:rPr lang="en-US" sz="1800" dirty="0"/>
              <a:t>University of Cambridge </a:t>
            </a:r>
          </a:p>
          <a:p>
            <a:pPr lvl="1"/>
            <a:r>
              <a:rPr lang="en-US" sz="1600" dirty="0"/>
              <a:t>England</a:t>
            </a:r>
          </a:p>
          <a:p>
            <a:r>
              <a:rPr lang="en-US" sz="1800" dirty="0">
                <a:solidFill>
                  <a:srgbClr val="811B5F"/>
                </a:solidFill>
              </a:rPr>
              <a:t>ITT Standard Telecommunication Labs (STL)  </a:t>
            </a:r>
          </a:p>
          <a:p>
            <a:pPr lvl="1"/>
            <a:r>
              <a:rPr lang="en-US" sz="1600" dirty="0">
                <a:solidFill>
                  <a:srgbClr val="811B5F"/>
                </a:solidFill>
              </a:rPr>
              <a:t>Harlow, Essex, England</a:t>
            </a:r>
          </a:p>
          <a:p>
            <a:r>
              <a:rPr lang="en-US" sz="1800" dirty="0">
                <a:solidFill>
                  <a:srgbClr val="811B5F"/>
                </a:solidFill>
              </a:rPr>
              <a:t>Rockwell International </a:t>
            </a:r>
            <a:endParaRPr lang="en-US" sz="1600" dirty="0">
              <a:solidFill>
                <a:srgbClr val="811B5F"/>
              </a:solidFill>
            </a:endParaRPr>
          </a:p>
          <a:p>
            <a:pPr lvl="1"/>
            <a:r>
              <a:rPr lang="en-US" sz="1600" dirty="0">
                <a:solidFill>
                  <a:srgbClr val="811B5F"/>
                </a:solidFill>
              </a:rPr>
              <a:t>Richardson, Texas</a:t>
            </a:r>
          </a:p>
          <a:p>
            <a:r>
              <a:rPr lang="en-US" sz="1800" dirty="0" err="1">
                <a:solidFill>
                  <a:srgbClr val="008080"/>
                </a:solidFill>
              </a:rPr>
              <a:t>Ortel</a:t>
            </a:r>
            <a:r>
              <a:rPr lang="en-US" sz="1800" dirty="0">
                <a:solidFill>
                  <a:srgbClr val="008080"/>
                </a:solidFill>
              </a:rPr>
              <a:t> Corporation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</a:rPr>
              <a:t>Alhambra, California</a:t>
            </a:r>
          </a:p>
          <a:p>
            <a:r>
              <a:rPr lang="en-US" sz="1800" dirty="0">
                <a:solidFill>
                  <a:srgbClr val="008080"/>
                </a:solidFill>
              </a:rPr>
              <a:t>Agility Communications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</a:rPr>
              <a:t>Santa Barbara, California</a:t>
            </a:r>
          </a:p>
          <a:p>
            <a:r>
              <a:rPr lang="en-US" sz="1800" dirty="0" err="1">
                <a:solidFill>
                  <a:srgbClr val="008080"/>
                </a:solidFill>
              </a:rPr>
              <a:t>Aerius</a:t>
            </a:r>
            <a:r>
              <a:rPr lang="en-US" sz="1800" dirty="0">
                <a:solidFill>
                  <a:srgbClr val="008080"/>
                </a:solidFill>
              </a:rPr>
              <a:t> Photonics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</a:rPr>
              <a:t>Ventura, California</a:t>
            </a:r>
          </a:p>
          <a:p>
            <a:r>
              <a:rPr lang="en-US" sz="1800" dirty="0">
                <a:solidFill>
                  <a:srgbClr val="008080"/>
                </a:solidFill>
              </a:rPr>
              <a:t>Freedom Photonics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8080"/>
                </a:solidFill>
              </a:rPr>
              <a:t>    - Santa Barbara, California</a:t>
            </a:r>
          </a:p>
          <a:p>
            <a:r>
              <a:rPr lang="en-US" sz="1800" dirty="0">
                <a:solidFill>
                  <a:srgbClr val="008080"/>
                </a:solidFill>
              </a:rPr>
              <a:t>Atacama Optics &amp; Electronics</a:t>
            </a:r>
          </a:p>
          <a:p>
            <a:pPr lvl="1"/>
            <a:r>
              <a:rPr lang="en-US" sz="1600" dirty="0">
                <a:solidFill>
                  <a:srgbClr val="008080"/>
                </a:solidFill>
              </a:rPr>
              <a:t>Santa Barbara, California</a:t>
            </a:r>
          </a:p>
          <a:p>
            <a:pPr lvl="1"/>
            <a:endParaRPr lang="en-US" dirty="0"/>
          </a:p>
        </p:txBody>
      </p:sp>
      <p:pic>
        <p:nvPicPr>
          <p:cNvPr id="27650" name="Picture 2" descr="University of Cambridge coat of arms officia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6377" y="1621365"/>
            <a:ext cx="682549" cy="790953"/>
          </a:xfrm>
          <a:prstGeom prst="rect">
            <a:avLst/>
          </a:prstGeom>
          <a:noFill/>
        </p:spPr>
      </p:pic>
      <p:pic>
        <p:nvPicPr>
          <p:cNvPr id="27652" name="Picture 4" descr="http://www.exelisinc.com/company/PublishingImages/IT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2041" y="2476162"/>
            <a:ext cx="1104900" cy="476250"/>
          </a:xfrm>
          <a:prstGeom prst="rect">
            <a:avLst/>
          </a:prstGeom>
          <a:noFill/>
        </p:spPr>
      </p:pic>
      <p:pic>
        <p:nvPicPr>
          <p:cNvPr id="27654" name="Picture 6" descr="http://farm3.staticflickr.com/2749/4140626635_73b6d3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3283" y="2808146"/>
            <a:ext cx="908739" cy="1117097"/>
          </a:xfrm>
          <a:prstGeom prst="rect">
            <a:avLst/>
          </a:prstGeom>
          <a:noFill/>
        </p:spPr>
      </p:pic>
      <p:pic>
        <p:nvPicPr>
          <p:cNvPr id="27656" name="Picture 8" descr="http://www.emcore.com/wp-content/themes/emcore/images/09_techspot_ortel_technology_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8821" y="3366695"/>
            <a:ext cx="851340" cy="1120184"/>
          </a:xfrm>
          <a:prstGeom prst="rect">
            <a:avLst/>
          </a:prstGeom>
          <a:noFill/>
        </p:spPr>
      </p:pic>
      <p:pic>
        <p:nvPicPr>
          <p:cNvPr id="12" name="Picture 18" descr="FF_logo_v02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2155" y="5365985"/>
            <a:ext cx="987558" cy="52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Aerius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51074" y="4881668"/>
            <a:ext cx="1322373" cy="366195"/>
          </a:xfrm>
          <a:prstGeom prst="rect">
            <a:avLst/>
          </a:prstGeom>
          <a:noFill/>
        </p:spPr>
      </p:pic>
      <p:pic>
        <p:nvPicPr>
          <p:cNvPr id="14" name="Picture 9" descr="agility_logo.jpg                                               00000013 Dave's G4                      B69B8B7F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62726" y="4356091"/>
            <a:ext cx="1609852" cy="37651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6D20C9-583B-4721-A28C-035C45620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99CC97-6DC5-6B12-3B52-06216252E3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7077" y="5532583"/>
            <a:ext cx="914828" cy="883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90DD2-48C7-F060-87A1-9273300449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9812" y="954997"/>
            <a:ext cx="1104899" cy="101526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Telecommunication </a:t>
            </a:r>
            <a:br>
              <a:rPr lang="en-US" dirty="0"/>
            </a:br>
            <a:r>
              <a:rPr lang="en-US" dirty="0"/>
              <a:t>Laboratories (STL)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(http://www.goforich.co.uk/c_kao/recent.html)&lt;br/&gt;In 1965, the then young scientist Charles Kao doing an early experiment on optical fibers at the Standard Telecommunication Laboratories in Harlow, U.K.&lt;br/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436" y="2192484"/>
            <a:ext cx="3168117" cy="2703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11928" y="5092505"/>
            <a:ext cx="3031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 Kao doing an early </a:t>
            </a:r>
          </a:p>
          <a:p>
            <a:r>
              <a:rPr lang="en-US" dirty="0"/>
              <a:t>experiment on optical fiber </a:t>
            </a:r>
          </a:p>
          <a:p>
            <a:r>
              <a:rPr lang="en-US" dirty="0"/>
              <a:t>communications at STL, in </a:t>
            </a:r>
          </a:p>
          <a:p>
            <a:r>
              <a:rPr lang="en-US" dirty="0"/>
              <a:t>1965</a:t>
            </a:r>
          </a:p>
          <a:p>
            <a:endParaRPr lang="en-US" dirty="0"/>
          </a:p>
        </p:txBody>
      </p:sp>
      <p:pic>
        <p:nvPicPr>
          <p:cNvPr id="26628" name="Picture 4" descr="http://www.lost-places.co.uk/photos/nortel-networks-harlow/1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4319" y="1491177"/>
            <a:ext cx="4913621" cy="23590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99188" y="4247536"/>
            <a:ext cx="3719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 Telecommunication Labs</a:t>
            </a:r>
          </a:p>
          <a:p>
            <a:r>
              <a:rPr lang="en-US" dirty="0"/>
              <a:t>in Harlow, Essex, England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9D95F-115F-41A1-9DD8-75804470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STL (1980 – 1985)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Team developing 1310 nm diode lasers for the first underwater fiber optic cable system TAT-8 (Trans-Atlantic Telephone – 8)</a:t>
            </a:r>
          </a:p>
        </p:txBody>
      </p:sp>
      <p:pic>
        <p:nvPicPr>
          <p:cNvPr id="6" name="Picture 2" descr="Section of TAT-8 transatlantic optical fibre cable, 1989, in display case. Brass plaque inscribed:- 'Section of  TAT-8- the first transatlantic optical fibre cable. Presented to the Science Museum, London, by Mr. Alan Jefferis, director, satellite and lines, British Telecom International, on 22nd March 1989'.&#10;&#10;The TAT-8 cable was the first fibre-optic transatlantic cable.  The project was managed by AT&amp;T, British Telecom and France Telecom.  It was inaugurated in December 1988 and had a capacity equivalent to 40,000 calls, ten times that of the last copper cable.  It coved 6700km between Widemouth Bay, Cornwall, and Tuckerton, New Jersey.  A branching unit s about 500km from Cornwall allowed France to also be connected.  There were 120 electronic regenerators in watertight housings along the route.  This sample is taken from the deep-water section, and has an aluminium skin beneath the outer cladding to protect it from shark bites.  It was retired from service in 2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602" y="1872563"/>
            <a:ext cx="4206981" cy="3144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96405" y="5129398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Section of recovered TAT-8 at </a:t>
            </a:r>
          </a:p>
          <a:p>
            <a:r>
              <a:rPr lang="en-US" dirty="0"/>
              <a:t>the Science Museum in London</a:t>
            </a:r>
          </a:p>
          <a:p>
            <a:endParaRPr lang="en-US" dirty="0"/>
          </a:p>
          <a:p>
            <a:r>
              <a:rPr lang="en-US" dirty="0"/>
              <a:t>TAT-8 started operating in 1988</a:t>
            </a:r>
          </a:p>
        </p:txBody>
      </p:sp>
      <p:sp>
        <p:nvSpPr>
          <p:cNvPr id="23556" name="AutoShape 4" descr="Image result for canary islands ma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Image result for canary islands ma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http://www.studenthandouts.com/World-Geography-Games-and-Pages/canary-islands-global-position-map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044" y="1887636"/>
            <a:ext cx="3082133" cy="410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8C57E-F340-4FAC-9AEF-4B6F58812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life at STL (1980 – 1985)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728466" y="3648198"/>
            <a:ext cx="2635742" cy="800151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STL Laser Group</a:t>
            </a:r>
          </a:p>
          <a:p>
            <a:pPr algn="ctr">
              <a:buNone/>
            </a:pPr>
            <a:r>
              <a:rPr lang="en-US" dirty="0"/>
              <a:t>Circa 1984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7516B-950B-4B93-93B4-8DF75EA7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91DF07-5384-C25E-A47F-3357C1D127DA}"/>
              </a:ext>
            </a:extLst>
          </p:cNvPr>
          <p:cNvSpPr txBox="1">
            <a:spLocks/>
          </p:cNvSpPr>
          <p:nvPr/>
        </p:nvSpPr>
        <p:spPr bwMode="auto">
          <a:xfrm>
            <a:off x="257577" y="943636"/>
            <a:ext cx="11676845" cy="49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rgbClr val="1E417D"/>
                </a:solidFill>
                <a:latin typeface="+mn-lt"/>
                <a:ea typeface="+mn-ea"/>
                <a:cs typeface="+mn-cs"/>
              </a:defRPr>
            </a:lvl1pPr>
            <a:lvl2pPr marL="381000" indent="-1889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Char char="-"/>
              <a:defRPr b="1">
                <a:solidFill>
                  <a:srgbClr val="1E417D"/>
                </a:solidFill>
                <a:latin typeface="+mn-lt"/>
              </a:defRPr>
            </a:lvl2pPr>
            <a:lvl3pPr marL="561975" indent="-1793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"/>
              <a:defRPr sz="1600" b="1">
                <a:solidFill>
                  <a:srgbClr val="1E417D"/>
                </a:solidFill>
                <a:latin typeface="+mn-lt"/>
              </a:defRPr>
            </a:lvl3pPr>
            <a:lvl4pPr marL="752475" indent="-18891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 b="1">
                <a:solidFill>
                  <a:srgbClr val="1E417D"/>
                </a:solidFill>
                <a:latin typeface="+mn-lt"/>
              </a:defRPr>
            </a:lvl4pPr>
            <a:lvl5pPr marL="962025" indent="-2079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5pPr>
            <a:lvl6pPr marL="14192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6pPr>
            <a:lvl7pPr marL="18764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7pPr>
            <a:lvl8pPr marL="23336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8pPr>
            <a:lvl9pPr marL="2790825" indent="-2079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b="1">
                <a:solidFill>
                  <a:srgbClr val="1E417D"/>
                </a:solidFill>
                <a:latin typeface="+mn-lt"/>
              </a:defRPr>
            </a:lvl9pPr>
          </a:lstStyle>
          <a:p>
            <a:r>
              <a:rPr lang="en-US" kern="0" dirty="0"/>
              <a:t>Team developing 1310 nm diode lasers for the first underwater fiber optic cable system TAT-8 (Trans-Atlantic Telephone – 8)</a:t>
            </a:r>
          </a:p>
        </p:txBody>
      </p:sp>
      <p:pic>
        <p:nvPicPr>
          <p:cNvPr id="25601" name="Picture 1" descr="C:\Users\Daniel\Downloads\V50001 (1).jpg"/>
          <p:cNvPicPr>
            <a:picLocks noChangeAspect="1" noChangeArrowheads="1"/>
          </p:cNvPicPr>
          <p:nvPr/>
        </p:nvPicPr>
        <p:blipFill>
          <a:blip r:embed="rId3" cstate="print"/>
          <a:srcRect l="165" t="22218" b="6219"/>
          <a:stretch>
            <a:fillRect/>
          </a:stretch>
        </p:blipFill>
        <p:spPr bwMode="auto">
          <a:xfrm>
            <a:off x="572736" y="1810670"/>
            <a:ext cx="7400427" cy="43615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2ABB5-93AA-43B8-98BC-A2442388214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5912" y="1120676"/>
            <a:ext cx="9195722" cy="230832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Lesson # 1:</a:t>
            </a:r>
            <a:r>
              <a:rPr lang="en-US" dirty="0"/>
              <a:t> Industrial Product Development is a team effort!</a:t>
            </a:r>
          </a:p>
          <a:p>
            <a:r>
              <a:rPr lang="en-US" dirty="0"/>
              <a:t>* You cannot develop a photonic product entirely by yourself.</a:t>
            </a:r>
          </a:p>
          <a:p>
            <a:r>
              <a:rPr lang="en-US" dirty="0"/>
              <a:t>* Photonic industrial R&amp;D is more analogous to a football or basketball team than</a:t>
            </a:r>
          </a:p>
          <a:p>
            <a:r>
              <a:rPr lang="en-US" dirty="0"/>
              <a:t>to a golfer or tennis player</a:t>
            </a:r>
          </a:p>
          <a:p>
            <a:r>
              <a:rPr lang="en-US" dirty="0"/>
              <a:t>* Developing photonic products requires a broad range of technical specialties:</a:t>
            </a:r>
          </a:p>
          <a:p>
            <a:r>
              <a:rPr lang="en-US" dirty="0"/>
              <a:t>device design, materials science, electronic circuit design, mechanical design, etc.</a:t>
            </a:r>
          </a:p>
          <a:p>
            <a:r>
              <a:rPr lang="en-US" dirty="0"/>
              <a:t>* The team also requires expertise in areas other than photonic technology: finance, </a:t>
            </a:r>
          </a:p>
          <a:p>
            <a:r>
              <a:rPr lang="en-US" dirty="0"/>
              <a:t>marketing, sales, program management, human resources, IT, facilities, psychology, etc.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547D5-E4A0-4CCC-B755-17872E8C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041" y="63066"/>
            <a:ext cx="1752423" cy="702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Freedom Photonics white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1750" cap="flat" cmpd="sng" algn="ctr">
          <a:solidFill>
            <a:srgbClr val="3399FF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b="1" dirty="0" err="1" smtClean="0">
            <a:solidFill>
              <a:srgbClr val="1E417D"/>
            </a:solidFill>
            <a:latin typeface="+mn-lt"/>
          </a:defRPr>
        </a:defPPr>
      </a:lstStyle>
    </a:tx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08_Freedom_Photonics_template.potx" id="{C0BBDD9A-9E77-4846-8373-31010277A0F5}" vid="{689CCBEB-1DDF-4F6C-843C-9CA56464E6A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202008_Freedom_Photonics_template</Template>
  <TotalTime>30620</TotalTime>
  <Words>3220</Words>
  <Application>Microsoft Macintosh PowerPoint</Application>
  <PresentationFormat>Widescreen</PresentationFormat>
  <Paragraphs>432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Tahoma</vt:lpstr>
      <vt:lpstr>Wingdings</vt:lpstr>
      <vt:lpstr>Freedom Photonics white</vt:lpstr>
      <vt:lpstr>Life at a Photonics Startup –     A very personal account! </vt:lpstr>
      <vt:lpstr>What are we exploring today?</vt:lpstr>
      <vt:lpstr>Patagonia</vt:lpstr>
      <vt:lpstr>Life trajectory</vt:lpstr>
      <vt:lpstr>Professional trajectory</vt:lpstr>
      <vt:lpstr>Standard Telecommunication  Laboratories (STL)</vt:lpstr>
      <vt:lpstr>My life at STL (1980 – 1985)</vt:lpstr>
      <vt:lpstr>My life at STL (1980 – 1985)  </vt:lpstr>
      <vt:lpstr>Lessons</vt:lpstr>
      <vt:lpstr>Lessons</vt:lpstr>
      <vt:lpstr>My life at STL (1980 – 1985)</vt:lpstr>
      <vt:lpstr>My life at STL (1980 – 1985)</vt:lpstr>
      <vt:lpstr>My life at STL (1980 – 1985)</vt:lpstr>
      <vt:lpstr>Lessons</vt:lpstr>
      <vt:lpstr>Rockwell International</vt:lpstr>
      <vt:lpstr>My life at Rockwell  (1985 – 1991)</vt:lpstr>
      <vt:lpstr>My life at Rockwell  (1985 – 1991)</vt:lpstr>
      <vt:lpstr>Lessons</vt:lpstr>
      <vt:lpstr>My life at Rockwell  (1985 – 1991)</vt:lpstr>
      <vt:lpstr>My life at Rockwell  (1985 – 1991)</vt:lpstr>
      <vt:lpstr>My life at Rockwell  (1985 – 1991)</vt:lpstr>
      <vt:lpstr>Lessons </vt:lpstr>
      <vt:lpstr>Lessons </vt:lpstr>
      <vt:lpstr>Lessons </vt:lpstr>
      <vt:lpstr>My Life at the Startups  (1991 – Now)</vt:lpstr>
      <vt:lpstr>My Life at the Startups (1991 – Now) </vt:lpstr>
      <vt:lpstr>My Life at the Startups  (1981 – Now) </vt:lpstr>
      <vt:lpstr>My Life at the Startups (1991 – Now) </vt:lpstr>
      <vt:lpstr>Lessons</vt:lpstr>
      <vt:lpstr>Lessons</vt:lpstr>
      <vt:lpstr>Lessons</vt:lpstr>
      <vt:lpstr>Lessons</vt:lpstr>
      <vt:lpstr>Lessons</vt:lpstr>
      <vt:lpstr>Thank you!</vt:lpstr>
    </vt:vector>
  </TitlesOfParts>
  <Manager>Jonathon Barton</Manager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Photonics  Unique and Innovative Photonics</dc:title>
  <dc:creator>Jenna</dc:creator>
  <cp:lastModifiedBy>Emily Trageser</cp:lastModifiedBy>
  <cp:revision>126</cp:revision>
  <cp:lastPrinted>2022-03-31T18:07:03Z</cp:lastPrinted>
  <dcterms:created xsi:type="dcterms:W3CDTF">2020-09-30T19:42:35Z</dcterms:created>
  <dcterms:modified xsi:type="dcterms:W3CDTF">2024-02-14T18:07:03Z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